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1" r:id="rId2"/>
    <p:sldId id="343" r:id="rId3"/>
    <p:sldId id="373" r:id="rId4"/>
    <p:sldId id="344" r:id="rId5"/>
    <p:sldId id="302" r:id="rId6"/>
    <p:sldId id="321" r:id="rId7"/>
    <p:sldId id="361" r:id="rId8"/>
    <p:sldId id="368" r:id="rId9"/>
    <p:sldId id="375" r:id="rId10"/>
    <p:sldId id="374" r:id="rId11"/>
    <p:sldId id="369" r:id="rId12"/>
    <p:sldId id="370" r:id="rId13"/>
    <p:sldId id="371" r:id="rId14"/>
    <p:sldId id="372" r:id="rId15"/>
    <p:sldId id="312" r:id="rId1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5CB"/>
    <a:srgbClr val="009900"/>
    <a:srgbClr val="66FFFF"/>
    <a:srgbClr val="432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65" autoAdjust="0"/>
  </p:normalViewPr>
  <p:slideViewPr>
    <p:cSldViewPr>
      <p:cViewPr varScale="1">
        <p:scale>
          <a:sx n="108" d="100"/>
          <a:sy n="108" d="100"/>
        </p:scale>
        <p:origin x="16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69F396-5C85-43E8-8BDA-3C7ED29EA45A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87DBD0B2-9EEB-40DB-8C02-42832B3D5A2F}">
      <dgm:prSet phldrT="[텍스트]" custT="1"/>
      <dgm:spPr/>
      <dgm:t>
        <a:bodyPr/>
        <a:lstStyle/>
        <a:p>
          <a:pPr latinLnBrk="1"/>
          <a:r>
            <a:rPr lang="en-US" altLang="ko-KR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(</a:t>
          </a:r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안정적인 거래처</a:t>
          </a:r>
          <a:r>
            <a:rPr lang="en-US" altLang="ko-KR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)</a:t>
          </a:r>
        </a:p>
        <a:p>
          <a:pPr latinLnBrk="1"/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복지지관 주문 판매</a:t>
          </a:r>
          <a:endParaRPr lang="en-US" altLang="ko-KR" sz="1100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atinLnBrk="1"/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지역자활센터를 유통채널로 거래처 확보</a:t>
          </a:r>
          <a:endParaRPr lang="ko-KR" altLang="en-US" sz="1100" b="1" dirty="0">
            <a:solidFill>
              <a:srgbClr val="002060"/>
            </a:solidFill>
          </a:endParaRPr>
        </a:p>
      </dgm:t>
    </dgm:pt>
    <dgm:pt modelId="{C1C62B42-811F-4EDC-B365-9B80CFD211C2}" type="parTrans" cxnId="{5E78430E-388E-4BB9-A5CA-A0431B2EBCD0}">
      <dgm:prSet/>
      <dgm:spPr/>
      <dgm:t>
        <a:bodyPr/>
        <a:lstStyle/>
        <a:p>
          <a:pPr latinLnBrk="1"/>
          <a:endParaRPr lang="ko-KR" altLang="en-US"/>
        </a:p>
      </dgm:t>
    </dgm:pt>
    <dgm:pt modelId="{8997E97B-D582-43CD-8A7B-4C172AE3D348}" type="sibTrans" cxnId="{5E78430E-388E-4BB9-A5CA-A0431B2EBCD0}">
      <dgm:prSet/>
      <dgm:spPr/>
      <dgm:t>
        <a:bodyPr/>
        <a:lstStyle/>
        <a:p>
          <a:pPr latinLnBrk="1"/>
          <a:endParaRPr lang="ko-KR" altLang="en-US"/>
        </a:p>
      </dgm:t>
    </dgm:pt>
    <dgm:pt modelId="{AF086D2D-70DF-4516-8C5C-F2B060725685}">
      <dgm:prSet phldrT="[텍스트]" custT="1"/>
      <dgm:spPr/>
      <dgm:t>
        <a:bodyPr/>
        <a:lstStyle/>
        <a:p>
          <a:pPr latinLnBrk="1"/>
          <a:r>
            <a:rPr lang="en-US" altLang="ko-KR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(</a:t>
          </a:r>
          <a:r>
            <a:rPr lang="ko-KR" altLang="en-US" sz="1100" b="1" dirty="0" err="1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싱싱가게</a:t>
          </a:r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  강점</a:t>
          </a:r>
          <a:r>
            <a:rPr lang="en-US" altLang="ko-KR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)</a:t>
          </a:r>
        </a:p>
        <a:p>
          <a:pPr latinLnBrk="1"/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적정한 원가율 </a:t>
          </a:r>
          <a:endParaRPr lang="en-US" altLang="ko-KR" sz="1100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atinLnBrk="1"/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신선한 과일 맛</a:t>
          </a:r>
          <a:endParaRPr lang="en-US" altLang="ko-KR" sz="1100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37972241-A0C0-434E-9253-5C2447ADF54B}" type="parTrans" cxnId="{DA56BE15-6935-4EC5-9F5A-96315E7E4C97}">
      <dgm:prSet/>
      <dgm:spPr/>
      <dgm:t>
        <a:bodyPr/>
        <a:lstStyle/>
        <a:p>
          <a:pPr latinLnBrk="1"/>
          <a:endParaRPr lang="ko-KR" altLang="en-US"/>
        </a:p>
      </dgm:t>
    </dgm:pt>
    <dgm:pt modelId="{74139427-AEFE-4382-A940-6A3AC45E1B3C}" type="sibTrans" cxnId="{DA56BE15-6935-4EC5-9F5A-96315E7E4C97}">
      <dgm:prSet/>
      <dgm:spPr/>
      <dgm:t>
        <a:bodyPr/>
        <a:lstStyle/>
        <a:p>
          <a:pPr latinLnBrk="1"/>
          <a:endParaRPr lang="ko-KR" altLang="en-US"/>
        </a:p>
      </dgm:t>
    </dgm:pt>
    <dgm:pt modelId="{04919DEE-18F6-47C7-8CA8-A8684F89FC3A}">
      <dgm:prSet phldrT="[텍스트]" custT="1"/>
      <dgm:spPr/>
      <dgm:t>
        <a:bodyPr/>
        <a:lstStyle/>
        <a:p>
          <a:pPr latinLnBrk="1"/>
          <a:r>
            <a:rPr lang="en-US" altLang="ko-KR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(</a:t>
          </a:r>
          <a:r>
            <a:rPr lang="ko-KR" altLang="en-US" sz="1100" b="1" dirty="0" err="1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싱싱가게</a:t>
          </a:r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  단점</a:t>
          </a:r>
          <a:r>
            <a:rPr lang="en-US" altLang="ko-KR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)</a:t>
          </a:r>
        </a:p>
        <a:p>
          <a:pPr latinLnBrk="1"/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단조로운 도시락내용</a:t>
          </a:r>
          <a:endParaRPr lang="en-US" altLang="ko-KR" sz="1100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atinLnBrk="1"/>
          <a:r>
            <a:rPr lang="ko-KR" altLang="en-US" sz="1100" b="1" dirty="0" err="1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과일맛이</a:t>
          </a:r>
          <a:r>
            <a:rPr lang="ko-KR" altLang="en-US" sz="1100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 섞이는 포장</a:t>
          </a:r>
          <a:endParaRPr lang="ko-KR" altLang="en-US" sz="1100" b="1" dirty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10272B6A-7FA7-40D9-A372-36417C6B77BA}" type="parTrans" cxnId="{834A6F73-4F1A-44CD-BCB0-8EAAA110BD4F}">
      <dgm:prSet/>
      <dgm:spPr/>
      <dgm:t>
        <a:bodyPr/>
        <a:lstStyle/>
        <a:p>
          <a:pPr latinLnBrk="1"/>
          <a:endParaRPr lang="ko-KR" altLang="en-US"/>
        </a:p>
      </dgm:t>
    </dgm:pt>
    <dgm:pt modelId="{F01837FC-6231-4AB3-859E-445699D55743}" type="sibTrans" cxnId="{834A6F73-4F1A-44CD-BCB0-8EAAA110BD4F}">
      <dgm:prSet/>
      <dgm:spPr/>
      <dgm:t>
        <a:bodyPr/>
        <a:lstStyle/>
        <a:p>
          <a:pPr latinLnBrk="1"/>
          <a:endParaRPr lang="ko-KR" altLang="en-US"/>
        </a:p>
      </dgm:t>
    </dgm:pt>
    <dgm:pt modelId="{F652B327-4A86-4F05-8D98-FF34E1295199}">
      <dgm:prSet/>
      <dgm:spPr/>
      <dgm:t>
        <a:bodyPr/>
        <a:lstStyle/>
        <a:p>
          <a:pPr latinLnBrk="1"/>
          <a:r>
            <a:rPr lang="ko-KR" altLang="en-US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고객의 </a:t>
          </a:r>
          <a:endParaRPr lang="en-US" altLang="ko-KR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atinLnBrk="1"/>
          <a:r>
            <a:rPr lang="ko-KR" altLang="en-US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만족도향상</a:t>
          </a:r>
          <a:endParaRPr lang="en-US" altLang="ko-KR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atinLnBrk="1"/>
          <a:r>
            <a:rPr lang="en-US" altLang="ko-KR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&amp;</a:t>
          </a:r>
        </a:p>
        <a:p>
          <a:pPr latinLnBrk="1"/>
          <a:r>
            <a:rPr lang="ko-KR" altLang="en-US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잠재고객에 의한 </a:t>
          </a:r>
          <a:endParaRPr lang="en-US" altLang="ko-KR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atinLnBrk="1"/>
          <a:r>
            <a:rPr lang="ko-KR" altLang="en-US" b="1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매출증대기대</a:t>
          </a:r>
          <a:endParaRPr lang="en-US" altLang="ko-KR" b="1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4808DDBA-C5AE-4473-8FBA-270F09A1CBB2}" type="parTrans" cxnId="{87438C40-F16C-4A38-9CAA-ED251DD853A6}">
      <dgm:prSet/>
      <dgm:spPr/>
      <dgm:t>
        <a:bodyPr/>
        <a:lstStyle/>
        <a:p>
          <a:pPr latinLnBrk="1"/>
          <a:endParaRPr lang="ko-KR" altLang="en-US"/>
        </a:p>
      </dgm:t>
    </dgm:pt>
    <dgm:pt modelId="{BA0D5D33-C616-4DD5-B277-CEF3628F3FDD}" type="sibTrans" cxnId="{87438C40-F16C-4A38-9CAA-ED251DD853A6}">
      <dgm:prSet/>
      <dgm:spPr/>
      <dgm:t>
        <a:bodyPr/>
        <a:lstStyle/>
        <a:p>
          <a:pPr latinLnBrk="1"/>
          <a:endParaRPr lang="ko-KR" altLang="en-US"/>
        </a:p>
      </dgm:t>
    </dgm:pt>
    <dgm:pt modelId="{B3BBA529-BBBB-4FA2-8276-4C883EADA436}" type="pres">
      <dgm:prSet presAssocID="{6F69F396-5C85-43E8-8BDA-3C7ED29EA4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2F77FC-E22F-4068-BBE7-D9E629920F2D}" type="pres">
      <dgm:prSet presAssocID="{6F69F396-5C85-43E8-8BDA-3C7ED29EA45A}" presName="vNodes" presStyleCnt="0"/>
      <dgm:spPr/>
    </dgm:pt>
    <dgm:pt modelId="{9AF178E0-B0D9-4230-8629-D9968316B43F}" type="pres">
      <dgm:prSet presAssocID="{87DBD0B2-9EEB-40DB-8C02-42832B3D5A2F}" presName="node" presStyleLbl="node1" presStyleIdx="0" presStyleCnt="4" custScaleX="267337" custScaleY="1379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9750BAA-F1B8-4A0C-A862-A68359C414B6}" type="pres">
      <dgm:prSet presAssocID="{8997E97B-D582-43CD-8A7B-4C172AE3D348}" presName="spacerT" presStyleCnt="0"/>
      <dgm:spPr/>
    </dgm:pt>
    <dgm:pt modelId="{9D585E95-D468-4924-988B-7BCA9062CF28}" type="pres">
      <dgm:prSet presAssocID="{8997E97B-D582-43CD-8A7B-4C172AE3D348}" presName="sibTrans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BC79149E-F7A1-4CE7-B488-7D370D83CDD8}" type="pres">
      <dgm:prSet presAssocID="{8997E97B-D582-43CD-8A7B-4C172AE3D348}" presName="spacerB" presStyleCnt="0"/>
      <dgm:spPr/>
    </dgm:pt>
    <dgm:pt modelId="{6F45DA8A-96AB-4E50-9FCB-E8FE2997D0B3}" type="pres">
      <dgm:prSet presAssocID="{AF086D2D-70DF-4516-8C5C-F2B060725685}" presName="node" presStyleLbl="node1" presStyleIdx="1" presStyleCnt="4" custScaleX="259623" custScaleY="15324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AA65332-EF31-43D1-AF3F-53CBBA3F534E}" type="pres">
      <dgm:prSet presAssocID="{74139427-AEFE-4382-A940-6A3AC45E1B3C}" presName="spacerT" presStyleCnt="0"/>
      <dgm:spPr/>
    </dgm:pt>
    <dgm:pt modelId="{C106C69A-018C-47DD-8823-9185DF21BF6D}" type="pres">
      <dgm:prSet presAssocID="{74139427-AEFE-4382-A940-6A3AC45E1B3C}" presName="sibTrans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C546466D-2697-40BF-9188-81E4E00F5143}" type="pres">
      <dgm:prSet presAssocID="{74139427-AEFE-4382-A940-6A3AC45E1B3C}" presName="spacerB" presStyleCnt="0"/>
      <dgm:spPr/>
    </dgm:pt>
    <dgm:pt modelId="{7BAF3F83-737B-4301-BEAB-783EAD7E00EE}" type="pres">
      <dgm:prSet presAssocID="{04919DEE-18F6-47C7-8CA8-A8684F89FC3A}" presName="node" presStyleLbl="node1" presStyleIdx="2" presStyleCnt="4" custScaleX="259623" custScaleY="1524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BE53E88-D6A9-4DC4-AE44-B2F80208CE79}" type="pres">
      <dgm:prSet presAssocID="{6F69F396-5C85-43E8-8BDA-3C7ED29EA45A}" presName="sibTransLast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B8AA2E4C-2544-4FF2-A8BF-181E9200B0C3}" type="pres">
      <dgm:prSet presAssocID="{6F69F396-5C85-43E8-8BDA-3C7ED29EA45A}" presName="connectorText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1855CA08-BDA9-4A8A-9DCD-1412D09D96FB}" type="pres">
      <dgm:prSet presAssocID="{6F69F396-5C85-43E8-8BDA-3C7ED29EA45A}" presName="lastNode" presStyleLbl="node1" presStyleIdx="3" presStyleCnt="4" custScaleX="128176" custScaleY="12352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A56BE15-6935-4EC5-9F5A-96315E7E4C97}" srcId="{6F69F396-5C85-43E8-8BDA-3C7ED29EA45A}" destId="{AF086D2D-70DF-4516-8C5C-F2B060725685}" srcOrd="1" destOrd="0" parTransId="{37972241-A0C0-434E-9253-5C2447ADF54B}" sibTransId="{74139427-AEFE-4382-A940-6A3AC45E1B3C}"/>
    <dgm:cxn modelId="{5FE57A21-ED18-4EF2-B13A-1C07C39A842C}" type="presOf" srcId="{04919DEE-18F6-47C7-8CA8-A8684F89FC3A}" destId="{7BAF3F83-737B-4301-BEAB-783EAD7E00EE}" srcOrd="0" destOrd="0" presId="urn:microsoft.com/office/officeart/2005/8/layout/equation2"/>
    <dgm:cxn modelId="{DDCE93A8-558A-4E1B-B0DE-134604EB2C01}" type="presOf" srcId="{8997E97B-D582-43CD-8A7B-4C172AE3D348}" destId="{9D585E95-D468-4924-988B-7BCA9062CF28}" srcOrd="0" destOrd="0" presId="urn:microsoft.com/office/officeart/2005/8/layout/equation2"/>
    <dgm:cxn modelId="{E6E3D992-4CAD-4DA0-8912-8AC26A593FC3}" type="presOf" srcId="{F01837FC-6231-4AB3-859E-445699D55743}" destId="{7BE53E88-D6A9-4DC4-AE44-B2F80208CE79}" srcOrd="0" destOrd="0" presId="urn:microsoft.com/office/officeart/2005/8/layout/equation2"/>
    <dgm:cxn modelId="{1B777523-E1BE-4391-98E9-613B8BC54A50}" type="presOf" srcId="{74139427-AEFE-4382-A940-6A3AC45E1B3C}" destId="{C106C69A-018C-47DD-8823-9185DF21BF6D}" srcOrd="0" destOrd="0" presId="urn:microsoft.com/office/officeart/2005/8/layout/equation2"/>
    <dgm:cxn modelId="{5E78430E-388E-4BB9-A5CA-A0431B2EBCD0}" srcId="{6F69F396-5C85-43E8-8BDA-3C7ED29EA45A}" destId="{87DBD0B2-9EEB-40DB-8C02-42832B3D5A2F}" srcOrd="0" destOrd="0" parTransId="{C1C62B42-811F-4EDC-B365-9B80CFD211C2}" sibTransId="{8997E97B-D582-43CD-8A7B-4C172AE3D348}"/>
    <dgm:cxn modelId="{55914CCE-7A1D-441F-A07C-65C69AE2963C}" type="presOf" srcId="{AF086D2D-70DF-4516-8C5C-F2B060725685}" destId="{6F45DA8A-96AB-4E50-9FCB-E8FE2997D0B3}" srcOrd="0" destOrd="0" presId="urn:microsoft.com/office/officeart/2005/8/layout/equation2"/>
    <dgm:cxn modelId="{1E35784E-7F4B-47A8-A1E6-561CA0B27482}" type="presOf" srcId="{6F69F396-5C85-43E8-8BDA-3C7ED29EA45A}" destId="{B3BBA529-BBBB-4FA2-8276-4C883EADA436}" srcOrd="0" destOrd="0" presId="urn:microsoft.com/office/officeart/2005/8/layout/equation2"/>
    <dgm:cxn modelId="{834A6F73-4F1A-44CD-BCB0-8EAAA110BD4F}" srcId="{6F69F396-5C85-43E8-8BDA-3C7ED29EA45A}" destId="{04919DEE-18F6-47C7-8CA8-A8684F89FC3A}" srcOrd="2" destOrd="0" parTransId="{10272B6A-7FA7-40D9-A372-36417C6B77BA}" sibTransId="{F01837FC-6231-4AB3-859E-445699D55743}"/>
    <dgm:cxn modelId="{AA2A4FDA-EAC0-43C5-BD77-5F94022BC878}" type="presOf" srcId="{F652B327-4A86-4F05-8D98-FF34E1295199}" destId="{1855CA08-BDA9-4A8A-9DCD-1412D09D96FB}" srcOrd="0" destOrd="0" presId="urn:microsoft.com/office/officeart/2005/8/layout/equation2"/>
    <dgm:cxn modelId="{7DFD7118-8FC9-42AD-B1FF-09156CC47B76}" type="presOf" srcId="{F01837FC-6231-4AB3-859E-445699D55743}" destId="{B8AA2E4C-2544-4FF2-A8BF-181E9200B0C3}" srcOrd="1" destOrd="0" presId="urn:microsoft.com/office/officeart/2005/8/layout/equation2"/>
    <dgm:cxn modelId="{93A3CCE0-8753-46C8-9F61-DB7BA8FEC647}" type="presOf" srcId="{87DBD0B2-9EEB-40DB-8C02-42832B3D5A2F}" destId="{9AF178E0-B0D9-4230-8629-D9968316B43F}" srcOrd="0" destOrd="0" presId="urn:microsoft.com/office/officeart/2005/8/layout/equation2"/>
    <dgm:cxn modelId="{87438C40-F16C-4A38-9CAA-ED251DD853A6}" srcId="{6F69F396-5C85-43E8-8BDA-3C7ED29EA45A}" destId="{F652B327-4A86-4F05-8D98-FF34E1295199}" srcOrd="3" destOrd="0" parTransId="{4808DDBA-C5AE-4473-8FBA-270F09A1CBB2}" sibTransId="{BA0D5D33-C616-4DD5-B277-CEF3628F3FDD}"/>
    <dgm:cxn modelId="{F936A869-961D-4AFC-B19C-9DBAE43377BE}" type="presParOf" srcId="{B3BBA529-BBBB-4FA2-8276-4C883EADA436}" destId="{A22F77FC-E22F-4068-BBE7-D9E629920F2D}" srcOrd="0" destOrd="0" presId="urn:microsoft.com/office/officeart/2005/8/layout/equation2"/>
    <dgm:cxn modelId="{EDA455AB-3229-413C-A153-BA21803F6071}" type="presParOf" srcId="{A22F77FC-E22F-4068-BBE7-D9E629920F2D}" destId="{9AF178E0-B0D9-4230-8629-D9968316B43F}" srcOrd="0" destOrd="0" presId="urn:microsoft.com/office/officeart/2005/8/layout/equation2"/>
    <dgm:cxn modelId="{3A161F73-2112-4F72-B72E-3D93BCCF77D8}" type="presParOf" srcId="{A22F77FC-E22F-4068-BBE7-D9E629920F2D}" destId="{09750BAA-F1B8-4A0C-A862-A68359C414B6}" srcOrd="1" destOrd="0" presId="urn:microsoft.com/office/officeart/2005/8/layout/equation2"/>
    <dgm:cxn modelId="{F91E3025-E6CF-493B-93FD-328E7C177D9C}" type="presParOf" srcId="{A22F77FC-E22F-4068-BBE7-D9E629920F2D}" destId="{9D585E95-D468-4924-988B-7BCA9062CF28}" srcOrd="2" destOrd="0" presId="urn:microsoft.com/office/officeart/2005/8/layout/equation2"/>
    <dgm:cxn modelId="{A49EAEDA-7E10-46A1-9B80-A26EC3C890E1}" type="presParOf" srcId="{A22F77FC-E22F-4068-BBE7-D9E629920F2D}" destId="{BC79149E-F7A1-4CE7-B488-7D370D83CDD8}" srcOrd="3" destOrd="0" presId="urn:microsoft.com/office/officeart/2005/8/layout/equation2"/>
    <dgm:cxn modelId="{810C3558-CF7D-473B-A03C-BF82EBF2C8C7}" type="presParOf" srcId="{A22F77FC-E22F-4068-BBE7-D9E629920F2D}" destId="{6F45DA8A-96AB-4E50-9FCB-E8FE2997D0B3}" srcOrd="4" destOrd="0" presId="urn:microsoft.com/office/officeart/2005/8/layout/equation2"/>
    <dgm:cxn modelId="{AA135A4C-5872-4B96-A0A0-63C4453E0869}" type="presParOf" srcId="{A22F77FC-E22F-4068-BBE7-D9E629920F2D}" destId="{6AA65332-EF31-43D1-AF3F-53CBBA3F534E}" srcOrd="5" destOrd="0" presId="urn:microsoft.com/office/officeart/2005/8/layout/equation2"/>
    <dgm:cxn modelId="{EA2E21B0-8F55-4931-89F2-99F9BCDB3F3A}" type="presParOf" srcId="{A22F77FC-E22F-4068-BBE7-D9E629920F2D}" destId="{C106C69A-018C-47DD-8823-9185DF21BF6D}" srcOrd="6" destOrd="0" presId="urn:microsoft.com/office/officeart/2005/8/layout/equation2"/>
    <dgm:cxn modelId="{EC9B05E1-338E-43AA-9DE5-3DC9DF19C8A6}" type="presParOf" srcId="{A22F77FC-E22F-4068-BBE7-D9E629920F2D}" destId="{C546466D-2697-40BF-9188-81E4E00F5143}" srcOrd="7" destOrd="0" presId="urn:microsoft.com/office/officeart/2005/8/layout/equation2"/>
    <dgm:cxn modelId="{5137B087-29D0-410A-A859-E235056C1BD6}" type="presParOf" srcId="{A22F77FC-E22F-4068-BBE7-D9E629920F2D}" destId="{7BAF3F83-737B-4301-BEAB-783EAD7E00EE}" srcOrd="8" destOrd="0" presId="urn:microsoft.com/office/officeart/2005/8/layout/equation2"/>
    <dgm:cxn modelId="{26E1CF6F-A173-4481-80F4-1E5BBC8BF884}" type="presParOf" srcId="{B3BBA529-BBBB-4FA2-8276-4C883EADA436}" destId="{7BE53E88-D6A9-4DC4-AE44-B2F80208CE79}" srcOrd="1" destOrd="0" presId="urn:microsoft.com/office/officeart/2005/8/layout/equation2"/>
    <dgm:cxn modelId="{C4E91CEA-20CF-4B18-A806-617E4DC17DA1}" type="presParOf" srcId="{7BE53E88-D6A9-4DC4-AE44-B2F80208CE79}" destId="{B8AA2E4C-2544-4FF2-A8BF-181E9200B0C3}" srcOrd="0" destOrd="0" presId="urn:microsoft.com/office/officeart/2005/8/layout/equation2"/>
    <dgm:cxn modelId="{87BC37D1-2336-4C83-97DD-3DB3869C3429}" type="presParOf" srcId="{B3BBA529-BBBB-4FA2-8276-4C883EADA436}" destId="{1855CA08-BDA9-4A8A-9DCD-1412D09D96FB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178E0-B0D9-4230-8629-D9968316B43F}">
      <dsp:nvSpPr>
        <dsp:cNvPr id="0" name=""/>
        <dsp:cNvSpPr/>
      </dsp:nvSpPr>
      <dsp:spPr>
        <a:xfrm>
          <a:off x="182252" y="1141"/>
          <a:ext cx="1973109" cy="101828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(</a:t>
          </a: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안정적인 거래처</a:t>
          </a:r>
          <a:r>
            <a:rPr lang="en-US" altLang="ko-KR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)</a:t>
          </a:r>
        </a:p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복지지관 주문 판매</a:t>
          </a:r>
          <a:endParaRPr lang="en-US" altLang="ko-KR" sz="11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지역자활센터를 유통채널로 거래처 확보</a:t>
          </a:r>
          <a:endParaRPr lang="ko-KR" altLang="en-US" sz="1100" b="1" kern="1200" dirty="0">
            <a:solidFill>
              <a:srgbClr val="002060"/>
            </a:solidFill>
          </a:endParaRPr>
        </a:p>
      </dsp:txBody>
      <dsp:txXfrm>
        <a:off x="471207" y="150265"/>
        <a:ext cx="1395199" cy="720032"/>
      </dsp:txXfrm>
    </dsp:sp>
    <dsp:sp modelId="{9D585E95-D468-4924-988B-7BCA9062CF28}">
      <dsp:nvSpPr>
        <dsp:cNvPr id="0" name=""/>
        <dsp:cNvSpPr/>
      </dsp:nvSpPr>
      <dsp:spPr>
        <a:xfrm>
          <a:off x="954769" y="1079352"/>
          <a:ext cx="428075" cy="428075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1011510" y="1243048"/>
        <a:ext cx="314593" cy="100683"/>
      </dsp:txXfrm>
    </dsp:sp>
    <dsp:sp modelId="{6F45DA8A-96AB-4E50-9FCB-E8FE2997D0B3}">
      <dsp:nvSpPr>
        <dsp:cNvPr id="0" name=""/>
        <dsp:cNvSpPr/>
      </dsp:nvSpPr>
      <dsp:spPr>
        <a:xfrm>
          <a:off x="210719" y="1567357"/>
          <a:ext cx="1916175" cy="1131055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(</a:t>
          </a:r>
          <a:r>
            <a:rPr lang="ko-KR" altLang="en-US" sz="1100" b="1" kern="1200" dirty="0" err="1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싱싱가게</a:t>
          </a: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  강점</a:t>
          </a:r>
          <a:r>
            <a:rPr lang="en-US" altLang="ko-KR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)</a:t>
          </a:r>
        </a:p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적정한 원가율 </a:t>
          </a:r>
          <a:endParaRPr lang="en-US" altLang="ko-KR" sz="11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신선한 과일 맛</a:t>
          </a:r>
          <a:endParaRPr lang="en-US" altLang="ko-KR" sz="11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</dsp:txBody>
      <dsp:txXfrm>
        <a:off x="491336" y="1732996"/>
        <a:ext cx="1354941" cy="799777"/>
      </dsp:txXfrm>
    </dsp:sp>
    <dsp:sp modelId="{C106C69A-018C-47DD-8823-9185DF21BF6D}">
      <dsp:nvSpPr>
        <dsp:cNvPr id="0" name=""/>
        <dsp:cNvSpPr/>
      </dsp:nvSpPr>
      <dsp:spPr>
        <a:xfrm>
          <a:off x="954769" y="2758344"/>
          <a:ext cx="428075" cy="428075"/>
        </a:xfrm>
        <a:prstGeom prst="mathPlus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1011510" y="2922040"/>
        <a:ext cx="314593" cy="100683"/>
      </dsp:txXfrm>
    </dsp:sp>
    <dsp:sp modelId="{7BAF3F83-737B-4301-BEAB-783EAD7E00EE}">
      <dsp:nvSpPr>
        <dsp:cNvPr id="0" name=""/>
        <dsp:cNvSpPr/>
      </dsp:nvSpPr>
      <dsp:spPr>
        <a:xfrm>
          <a:off x="210719" y="3246349"/>
          <a:ext cx="1916175" cy="1125335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(</a:t>
          </a:r>
          <a:r>
            <a:rPr lang="ko-KR" altLang="en-US" sz="1100" b="1" kern="1200" dirty="0" err="1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싱싱가게</a:t>
          </a: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  단점</a:t>
          </a:r>
          <a:r>
            <a:rPr lang="en-US" altLang="ko-KR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)</a:t>
          </a:r>
        </a:p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단조로운 도시락내용</a:t>
          </a:r>
          <a:endParaRPr lang="en-US" altLang="ko-KR" sz="11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err="1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과일맛이</a:t>
          </a:r>
          <a:r>
            <a:rPr lang="ko-KR" altLang="en-US" sz="11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 섞이는 포장</a:t>
          </a:r>
          <a:endParaRPr lang="ko-KR" altLang="en-US" sz="1100" b="1" kern="1200" dirty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</dsp:txBody>
      <dsp:txXfrm>
        <a:off x="491336" y="3411150"/>
        <a:ext cx="1354941" cy="795733"/>
      </dsp:txXfrm>
    </dsp:sp>
    <dsp:sp modelId="{7BE53E88-D6A9-4DC4-AE44-B2F80208CE79}">
      <dsp:nvSpPr>
        <dsp:cNvPr id="0" name=""/>
        <dsp:cNvSpPr/>
      </dsp:nvSpPr>
      <dsp:spPr>
        <a:xfrm>
          <a:off x="2266070" y="2049134"/>
          <a:ext cx="234703" cy="2745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800" kern="1200"/>
        </a:p>
      </dsp:txBody>
      <dsp:txXfrm>
        <a:off x="2266070" y="2104046"/>
        <a:ext cx="164292" cy="164734"/>
      </dsp:txXfrm>
    </dsp:sp>
    <dsp:sp modelId="{1855CA08-BDA9-4A8A-9DCD-1412D09D96FB}">
      <dsp:nvSpPr>
        <dsp:cNvPr id="0" name=""/>
        <dsp:cNvSpPr/>
      </dsp:nvSpPr>
      <dsp:spPr>
        <a:xfrm>
          <a:off x="2598197" y="1274724"/>
          <a:ext cx="1892033" cy="1823378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고객의 </a:t>
          </a:r>
          <a:endParaRPr lang="en-US" altLang="ko-KR" sz="12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만족도향상</a:t>
          </a:r>
          <a:endParaRPr lang="en-US" altLang="ko-KR" sz="12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&amp;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잠재고객에 의한 </a:t>
          </a:r>
          <a:endParaRPr lang="en-US" altLang="ko-KR" sz="12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매출증대기대</a:t>
          </a:r>
          <a:endParaRPr lang="en-US" altLang="ko-KR" sz="1200" b="1" kern="1200" dirty="0" smtClean="0">
            <a:solidFill>
              <a:srgbClr val="002060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</dsp:txBody>
      <dsp:txXfrm>
        <a:off x="2875279" y="1541752"/>
        <a:ext cx="1337869" cy="1289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05B99-3CC0-4E6B-866A-CB23B0D5DADD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95AED-908E-4427-B175-1FE57A384B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5371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41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882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9781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994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3135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155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000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130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769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3397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3702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A7ABB-3166-4CE2-9AF0-923C6833AD5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12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35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601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278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165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03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66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96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36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669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52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577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EA5DE-E040-489E-940A-BCAD3E4032CF}" type="datetimeFigureOut">
              <a:rPr lang="ko-KR" altLang="en-US" smtClean="0"/>
              <a:t>2019-08-22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EEF3F-C018-417A-912D-B1C3C695E8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38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ngsan365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93724" y="2205051"/>
            <a:ext cx="8640959" cy="97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000" b="1" dirty="0" smtClean="0"/>
              <a:t>매출증대를 위한</a:t>
            </a:r>
            <a:endParaRPr lang="en-US" altLang="ko-KR" sz="2000" b="1" dirty="0" smtClean="0"/>
          </a:p>
          <a:p>
            <a:pPr algn="ctr">
              <a:spcBef>
                <a:spcPct val="50000"/>
              </a:spcBef>
              <a:defRPr/>
            </a:pPr>
            <a:r>
              <a:rPr lang="ko-KR" altLang="en-US" sz="2500" b="1" dirty="0" smtClean="0"/>
              <a:t>효율적인 점포운영 방안 수립 컨설팅</a:t>
            </a:r>
            <a:endParaRPr lang="en-US" altLang="ko-KR" sz="2500" b="1" dirty="0" smtClean="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 flipV="1">
            <a:off x="340034" y="3226506"/>
            <a:ext cx="8524309" cy="730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337368" y="3742019"/>
            <a:ext cx="718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</a:rPr>
              <a:t>매출증대를 위한 효율적인 점포운영 방안 수립 컨설팅</a:t>
            </a:r>
            <a:endParaRPr lang="en-US" altLang="ko-KR" sz="2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349088" y="4738499"/>
            <a:ext cx="717668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AutoNum type="arabicPeriod"/>
              <a:defRPr/>
            </a:pPr>
            <a:r>
              <a:rPr lang="ko-KR" altLang="en-US" sz="1700" b="1" dirty="0">
                <a:solidFill>
                  <a:schemeClr val="accent6">
                    <a:lumMod val="75000"/>
                  </a:schemeClr>
                </a:solidFill>
              </a:rPr>
              <a:t>매입</a:t>
            </a:r>
            <a:r>
              <a:rPr lang="en-US" altLang="ko-KR" sz="17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매출</a:t>
            </a:r>
            <a:r>
              <a:rPr lang="en-US" altLang="ko-K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및 상품 분석에 의한 수익구조 파악 및 개선방안 수립</a:t>
            </a:r>
            <a:endParaRPr lang="en-US" altLang="ko-KR" sz="17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  <a:buAutoNum type="arabicPeriod"/>
              <a:defRPr/>
            </a:pP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과일</a:t>
            </a:r>
            <a:r>
              <a:rPr lang="en-US" altLang="ko-KR" sz="17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다과</a:t>
            </a:r>
            <a:r>
              <a:rPr lang="en-US" altLang="ko-KR" sz="17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도시락 상품의 </a:t>
            </a:r>
            <a:r>
              <a:rPr lang="ko-KR" altLang="en-US" sz="1700" b="1" dirty="0" err="1" smtClean="0">
                <a:solidFill>
                  <a:schemeClr val="accent6">
                    <a:lumMod val="75000"/>
                  </a:schemeClr>
                </a:solidFill>
              </a:rPr>
              <a:t>컨셉</a:t>
            </a: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 조정</a:t>
            </a:r>
            <a:endParaRPr lang="en-US" altLang="ko-KR" sz="17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  <a:buAutoNum type="arabicPeriod"/>
              <a:defRPr/>
            </a:pP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고객의 </a:t>
            </a:r>
            <a:r>
              <a:rPr lang="ko-KR" altLang="en-US" sz="1700" b="1" dirty="0" err="1" smtClean="0">
                <a:solidFill>
                  <a:schemeClr val="accent6">
                    <a:lumMod val="75000"/>
                  </a:schemeClr>
                </a:solidFill>
              </a:rPr>
              <a:t>니즈를</a:t>
            </a:r>
            <a:r>
              <a:rPr lang="ko-KR" altLang="en-US" sz="1700" b="1" dirty="0" smtClean="0">
                <a:solidFill>
                  <a:schemeClr val="accent6">
                    <a:lumMod val="75000"/>
                  </a:schemeClr>
                </a:solidFill>
              </a:rPr>
              <a:t> 만족시키는 신 상품 개발</a:t>
            </a:r>
            <a:endParaRPr lang="en-US" altLang="ko-KR" sz="17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030624"/>
              </p:ext>
            </p:extLst>
          </p:nvPr>
        </p:nvGraphicFramePr>
        <p:xfrm>
          <a:off x="827584" y="1111844"/>
          <a:ext cx="6912324" cy="660972"/>
        </p:xfrm>
        <a:graphic>
          <a:graphicData uri="http://schemas.openxmlformats.org/drawingml/2006/table">
            <a:tbl>
              <a:tblPr/>
              <a:tblGrid>
                <a:gridCol w="1148394"/>
                <a:gridCol w="1148394"/>
                <a:gridCol w="3700667"/>
                <a:gridCol w="914869"/>
              </a:tblGrid>
              <a:tr h="228473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5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사회복지법인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500" b="1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부산영도시니어클럽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700" b="1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4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50" dirty="0" err="1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혜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한양신명조"/>
                        </a:rPr>
                        <a:t> </a:t>
                      </a: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한양신명조"/>
                        </a:rPr>
                        <a:t>          </a:t>
                      </a:r>
                      <a:r>
                        <a:rPr lang="ko-KR" altLang="en-US" sz="1300" b="1" kern="0" spc="-50" dirty="0" smtClean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1" name="_x314874736" descr="EMB0000313c2dd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96" y="1202126"/>
            <a:ext cx="541140" cy="54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_x314968792" descr="EMB0000313c2dd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772" y="1202126"/>
            <a:ext cx="700088" cy="42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403702" y="818944"/>
            <a:ext cx="3112070" cy="383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>
              <a:lnSpc>
                <a:spcPct val="105000"/>
              </a:lnSpc>
            </a:pPr>
            <a:r>
              <a:rPr lang="en-US" altLang="ko-KR" b="1" kern="0" spc="50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b="1" kern="0" spc="50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노인일자리전담기</a:t>
            </a:r>
            <a:r>
              <a:rPr lang="en-US" altLang="ko-KR" b="1" kern="0" spc="340" dirty="0" err="1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관</a:t>
            </a:r>
            <a:r>
              <a:rPr lang="en-US" altLang="ko-KR" b="1" kern="0" spc="50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b="1" kern="0" spc="360" dirty="0">
              <a:solidFill>
                <a:srgbClr val="000000"/>
              </a:solidFill>
              <a:effectLst/>
              <a:latin typeface="바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988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B04E9-36D9-4021-A3B5-9EB0229230EC}" type="slidenum">
              <a:rPr lang="en-US" altLang="ko-KR"/>
              <a:pPr>
                <a:defRPr/>
              </a:pPr>
              <a:t>2</a:t>
            </a:fld>
            <a:endParaRPr lang="en-US" altLang="ko-KR"/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 flipV="1">
            <a:off x="323850" y="6669088"/>
            <a:ext cx="8064500" cy="730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78"/>
          <p:cNvSpPr>
            <a:spLocks noChangeArrowheads="1"/>
          </p:cNvSpPr>
          <p:nvPr/>
        </p:nvSpPr>
        <p:spPr bwMode="auto">
          <a:xfrm>
            <a:off x="594122" y="1052736"/>
            <a:ext cx="3299278" cy="2736304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195"/>
                  </a:srgbClr>
                </a:solidFill>
              </a14:hiddenFill>
            </a:ext>
          </a:extLst>
        </p:spPr>
        <p:txBody>
          <a:bodyPr lIns="144000" tIns="72000" rIns="144000" bIns="72000" anchor="ctr"/>
          <a:lstStyle>
            <a:lvl1pPr marL="2857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1pPr>
            <a:lvl2pPr marL="7429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2pPr>
            <a:lvl3pPr marL="1144588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3pPr>
            <a:lvl4pPr marL="16002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4pPr>
            <a:lvl5pPr marL="20574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9pPr>
          </a:lstStyle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[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개선 전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]</a:t>
            </a:r>
          </a:p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과일도시락 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&amp; 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다과도시락의 매출 및 원가 분석 경험 없이 운영되어 정확한 원가 및 순이익금 산출이 어려움</a:t>
            </a: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2" name="Rectangle 78"/>
          <p:cNvSpPr>
            <a:spLocks noChangeArrowheads="1"/>
          </p:cNvSpPr>
          <p:nvPr/>
        </p:nvSpPr>
        <p:spPr bwMode="auto">
          <a:xfrm>
            <a:off x="4810247" y="1052736"/>
            <a:ext cx="3866209" cy="2736304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195"/>
                  </a:srgbClr>
                </a:solidFill>
              </a14:hiddenFill>
            </a:ext>
          </a:extLst>
        </p:spPr>
        <p:txBody>
          <a:bodyPr lIns="144000" tIns="72000" rIns="144000" bIns="72000" anchor="ctr"/>
          <a:lstStyle>
            <a:lvl1pPr marL="2857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1pPr>
            <a:lvl2pPr marL="7429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2pPr>
            <a:lvl3pPr marL="1144588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3pPr>
            <a:lvl4pPr marL="16002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4pPr>
            <a:lvl5pPr marL="20574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9pPr>
          </a:lstStyle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[</a:t>
            </a:r>
            <a:r>
              <a:rPr lang="ko-KR" altLang="en-US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컨설팅 후</a:t>
            </a:r>
            <a:r>
              <a:rPr lang="en-US" altLang="ko-KR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]</a:t>
            </a:r>
          </a:p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Tx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전체 점포의 매출 및 매입 자료 분석을 통해 수익구조 현황을 파</a:t>
            </a:r>
            <a:r>
              <a:rPr lang="ko-KR" altLang="en-US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악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</a:t>
            </a: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Tx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과일도시락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&amp;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다과 도시락의 원가분석에 의한 적정한 </a:t>
            </a:r>
            <a:r>
              <a:rPr lang="ko-KR" altLang="en-US" sz="1400" b="0" dirty="0" err="1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테이크아웃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용기 </a:t>
            </a:r>
            <a:r>
              <a:rPr lang="ko-KR" altLang="en-US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비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용 기준을 제시함</a:t>
            </a: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51179" y="4389653"/>
            <a:ext cx="24833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/>
              <a:t>상품 분석 컨설팅 </a:t>
            </a:r>
            <a:r>
              <a:rPr lang="en-US" altLang="ko-KR" sz="1400" b="1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매출과 매입 자료 분석에 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의한 </a:t>
            </a: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적정 원가율 검토</a:t>
            </a:r>
            <a:r>
              <a:rPr lang="en-US" altLang="ko-KR" sz="1400" b="1" dirty="0" smtClean="0"/>
              <a:t>, </a:t>
            </a:r>
          </a:p>
          <a:p>
            <a:r>
              <a:rPr lang="en-US" altLang="ko-KR" sz="1400" b="1" dirty="0" smtClean="0"/>
              <a:t>    </a:t>
            </a:r>
            <a:r>
              <a:rPr lang="ko-KR" altLang="en-US" sz="1400" b="1" dirty="0" smtClean="0"/>
              <a:t>신 상품 개발의 기초 자료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(</a:t>
            </a:r>
            <a:r>
              <a:rPr lang="ko-KR" altLang="en-US" sz="1400" b="1" dirty="0" smtClean="0"/>
              <a:t>용기비용 및 상품 구색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로 </a:t>
            </a:r>
            <a:endParaRPr lang="en-US" altLang="ko-KR" sz="14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사용</a:t>
            </a:r>
            <a:endParaRPr lang="ko-KR" altLang="en-US" sz="1400" b="1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33968" y="341064"/>
            <a:ext cx="82809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  <a:defRPr/>
            </a:pP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</a:rPr>
              <a:t>매입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</a:rPr>
              <a:t>매출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</a:rPr>
              <a:t>및 상품 분석에 의한 수익구조 파악 및 개선방안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수립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75" y="417610"/>
            <a:ext cx="229952" cy="26951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02" y="3843053"/>
            <a:ext cx="3067050" cy="228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488" y="4821238"/>
            <a:ext cx="4310977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001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B04E9-36D9-4021-A3B5-9EB0229230EC}" type="slidenum">
              <a:rPr lang="en-US" altLang="ko-KR"/>
              <a:pPr>
                <a:defRPr/>
              </a:pPr>
              <a:t>3</a:t>
            </a:fld>
            <a:endParaRPr lang="en-US" altLang="ko-KR"/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 flipV="1">
            <a:off x="323850" y="6669088"/>
            <a:ext cx="8064500" cy="730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78"/>
          <p:cNvSpPr>
            <a:spLocks noChangeArrowheads="1"/>
          </p:cNvSpPr>
          <p:nvPr/>
        </p:nvSpPr>
        <p:spPr bwMode="auto">
          <a:xfrm>
            <a:off x="594122" y="1052736"/>
            <a:ext cx="3299278" cy="2736304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195"/>
                  </a:srgbClr>
                </a:solidFill>
              </a14:hiddenFill>
            </a:ext>
          </a:extLst>
        </p:spPr>
        <p:txBody>
          <a:bodyPr lIns="144000" tIns="72000" rIns="144000" bIns="72000" anchor="ctr"/>
          <a:lstStyle>
            <a:lvl1pPr marL="2857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1pPr>
            <a:lvl2pPr marL="7429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2pPr>
            <a:lvl3pPr marL="1144588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3pPr>
            <a:lvl4pPr marL="16002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4pPr>
            <a:lvl5pPr marL="20574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9pPr>
          </a:lstStyle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[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개선 전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]</a:t>
            </a:r>
          </a:p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상품 </a:t>
            </a:r>
            <a:r>
              <a:rPr lang="ko-KR" altLang="en-US" sz="1400" b="0" dirty="0" err="1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컨셉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부재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-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세미나간식용으로만 도시락 판매</a:t>
            </a: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2" name="Rectangle 78"/>
          <p:cNvSpPr>
            <a:spLocks noChangeArrowheads="1"/>
          </p:cNvSpPr>
          <p:nvPr/>
        </p:nvSpPr>
        <p:spPr bwMode="auto">
          <a:xfrm>
            <a:off x="4810247" y="1052736"/>
            <a:ext cx="3866209" cy="2736304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195"/>
                  </a:srgbClr>
                </a:solidFill>
              </a14:hiddenFill>
            </a:ext>
          </a:extLst>
        </p:spPr>
        <p:txBody>
          <a:bodyPr lIns="144000" tIns="72000" rIns="144000" bIns="72000" anchor="ctr"/>
          <a:lstStyle>
            <a:lvl1pPr marL="2857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1pPr>
            <a:lvl2pPr marL="7429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2pPr>
            <a:lvl3pPr marL="1144588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3pPr>
            <a:lvl4pPr marL="16002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4pPr>
            <a:lvl5pPr marL="20574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9pPr>
          </a:lstStyle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[</a:t>
            </a:r>
            <a:r>
              <a:rPr lang="ko-KR" altLang="en-US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컨설팅 후</a:t>
            </a:r>
            <a:r>
              <a:rPr lang="en-US" altLang="ko-KR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]</a:t>
            </a:r>
          </a:p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Tx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다양한 상품 </a:t>
            </a:r>
            <a:r>
              <a:rPr lang="ko-KR" altLang="en-US" sz="1400" b="0" dirty="0" err="1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컨셉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부여 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– </a:t>
            </a:r>
            <a:r>
              <a:rPr lang="ko-KR" altLang="en-US" sz="1400" b="0" dirty="0" err="1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컨셉에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따른 다양한 포장으로 과일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(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다과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)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도시락 상품 차별화 강조</a:t>
            </a: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88716" y="341064"/>
            <a:ext cx="72396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b="1" dirty="0" smtClean="0">
                <a:solidFill>
                  <a:schemeClr val="accent6">
                    <a:lumMod val="75000"/>
                  </a:schemeClr>
                </a:solidFill>
              </a:rPr>
              <a:t>2. 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과일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</a:rPr>
              <a:t>다과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</a:rPr>
              <a:t>도시락 상품의 </a:t>
            </a:r>
            <a:r>
              <a:rPr lang="ko-KR" altLang="en-US" sz="2000" b="1" dirty="0" err="1">
                <a:solidFill>
                  <a:schemeClr val="accent6">
                    <a:lumMod val="75000"/>
                  </a:schemeClr>
                </a:solidFill>
              </a:rPr>
              <a:t>컨셉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조정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Picture 2" descr="C:\Users\user\Documents\자영업컨설팅-mhkim\2019\2019년 0412노인인력개발원\부산영도시니어클럽-싱싱과일가게\부산영도사진\과일 일러스트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5443"/>
            <a:ext cx="387753" cy="21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3165828" y="4541462"/>
            <a:ext cx="2916328" cy="1643008"/>
            <a:chOff x="1835696" y="4509120"/>
            <a:chExt cx="2916328" cy="1643008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4509120"/>
              <a:ext cx="1339886" cy="1643008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2922" y="4509120"/>
              <a:ext cx="1529102" cy="1643008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2808053" y="4028104"/>
            <a:ext cx="348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/>
              <a:t>포장 </a:t>
            </a:r>
            <a:r>
              <a:rPr lang="ko-KR" altLang="en-US" sz="1400" b="1" dirty="0" err="1" smtClean="0"/>
              <a:t>컨셉</a:t>
            </a:r>
            <a:r>
              <a:rPr lang="ko-KR" altLang="en-US" sz="1400" b="1" dirty="0" smtClean="0"/>
              <a:t> 다양화에 의한 적용 예시</a:t>
            </a:r>
            <a:endParaRPr lang="ko-KR" alt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00573" y="6184470"/>
            <a:ext cx="348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400" b="1" dirty="0" smtClean="0"/>
              <a:t>야외 행사장 부스의 판매 현황 </a:t>
            </a:r>
            <a:endParaRPr lang="ko-KR" altLang="en-US" sz="1400" b="1" dirty="0"/>
          </a:p>
        </p:txBody>
      </p:sp>
      <p:grpSp>
        <p:nvGrpSpPr>
          <p:cNvPr id="5" name="그룹 4"/>
          <p:cNvGrpSpPr/>
          <p:nvPr/>
        </p:nvGrpSpPr>
        <p:grpSpPr>
          <a:xfrm>
            <a:off x="6743351" y="4195201"/>
            <a:ext cx="2291132" cy="1765672"/>
            <a:chOff x="6743351" y="4293677"/>
            <a:chExt cx="2291132" cy="1765672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3351" y="4293677"/>
              <a:ext cx="1082186" cy="1765672"/>
            </a:xfrm>
            <a:prstGeom prst="rect">
              <a:avLst/>
            </a:prstGeom>
            <a:ln w="3175" cap="sq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289" y="4293677"/>
              <a:ext cx="1114194" cy="1765672"/>
            </a:xfrm>
            <a:prstGeom prst="rect">
              <a:avLst/>
            </a:prstGeom>
            <a:ln w="3175" cap="sq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6" name="덧셈 기호 5"/>
          <p:cNvSpPr/>
          <p:nvPr/>
        </p:nvSpPr>
        <p:spPr>
          <a:xfrm>
            <a:off x="6038567" y="5013176"/>
            <a:ext cx="725145" cy="792088"/>
          </a:xfrm>
          <a:prstGeom prst="mathPlu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543262" y="6050963"/>
            <a:ext cx="2810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 err="1" smtClean="0"/>
              <a:t>한손으로</a:t>
            </a:r>
            <a:r>
              <a:rPr lang="ko-KR" altLang="en-US" sz="1400" b="1" dirty="0" smtClean="0"/>
              <a:t> 들기 편한 포장</a:t>
            </a:r>
            <a:endParaRPr lang="en-US" altLang="ko-KR" sz="1400" b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 smtClean="0"/>
              <a:t>톡톡 튀는 </a:t>
            </a:r>
            <a:r>
              <a:rPr lang="ko-KR" altLang="en-US" sz="1400" b="1" dirty="0" err="1" smtClean="0"/>
              <a:t>비쥬얼</a:t>
            </a:r>
            <a:r>
              <a:rPr lang="ko-KR" altLang="en-US" sz="1400" b="1" dirty="0" smtClean="0"/>
              <a:t> 강조 포장</a:t>
            </a:r>
            <a:endParaRPr lang="ko-KR" altLang="en-US" sz="1400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49" y="4584463"/>
            <a:ext cx="1921660" cy="1587429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376464" y="6151024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 smtClean="0"/>
              <a:t>현재포장 예시 </a:t>
            </a:r>
            <a:endParaRPr lang="ko-KR" altLang="en-US" sz="1400" b="1" dirty="0"/>
          </a:p>
        </p:txBody>
      </p:sp>
      <p:sp>
        <p:nvSpPr>
          <p:cNvPr id="8" name="줄무늬가 있는 오른쪽 화살표 7"/>
          <p:cNvSpPr/>
          <p:nvPr/>
        </p:nvSpPr>
        <p:spPr>
          <a:xfrm>
            <a:off x="2428217" y="4501249"/>
            <a:ext cx="687887" cy="1664076"/>
          </a:xfrm>
          <a:prstGeom prst="striped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012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B04E9-36D9-4021-A3B5-9EB0229230EC}" type="slidenum">
              <a:rPr lang="en-US" altLang="ko-KR"/>
              <a:pPr>
                <a:defRPr/>
              </a:pPr>
              <a:t>4</a:t>
            </a:fld>
            <a:endParaRPr lang="en-US" altLang="ko-KR"/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 flipV="1">
            <a:off x="323850" y="6669088"/>
            <a:ext cx="8064500" cy="730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78"/>
          <p:cNvSpPr>
            <a:spLocks noChangeArrowheads="1"/>
          </p:cNvSpPr>
          <p:nvPr/>
        </p:nvSpPr>
        <p:spPr bwMode="auto">
          <a:xfrm>
            <a:off x="594122" y="1052736"/>
            <a:ext cx="3299278" cy="2736304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195"/>
                  </a:srgbClr>
                </a:solidFill>
              </a14:hiddenFill>
            </a:ext>
          </a:extLst>
        </p:spPr>
        <p:txBody>
          <a:bodyPr lIns="144000" tIns="72000" rIns="144000" bIns="72000" anchor="ctr"/>
          <a:lstStyle>
            <a:lvl1pPr marL="2857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1pPr>
            <a:lvl2pPr marL="7429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2pPr>
            <a:lvl3pPr marL="1144588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3pPr>
            <a:lvl4pPr marL="16002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4pPr>
            <a:lvl5pPr marL="20574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9pPr>
          </a:lstStyle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[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개선 전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]</a:t>
            </a:r>
          </a:p>
          <a:p>
            <a:pPr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과일의 맛이 섞이는 불편사항 발생</a:t>
            </a: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다양한 고객의 </a:t>
            </a:r>
            <a:r>
              <a:rPr lang="ko-KR" altLang="en-US" sz="1400" b="0" dirty="0" err="1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니즈에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맞는 다양한 </a:t>
            </a:r>
            <a:r>
              <a:rPr lang="ko-KR" altLang="en-US" sz="1400" b="0" dirty="0" err="1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상품류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부족</a:t>
            </a: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altLang="ko-KR" sz="1400" b="0" dirty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22" name="Rectangle 78"/>
          <p:cNvSpPr>
            <a:spLocks noChangeArrowheads="1"/>
          </p:cNvSpPr>
          <p:nvPr/>
        </p:nvSpPr>
        <p:spPr bwMode="auto">
          <a:xfrm>
            <a:off x="4810247" y="1052736"/>
            <a:ext cx="3866209" cy="2736304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195"/>
                  </a:srgbClr>
                </a:solidFill>
              </a14:hiddenFill>
            </a:ext>
          </a:extLst>
        </p:spPr>
        <p:txBody>
          <a:bodyPr lIns="144000" tIns="72000" rIns="144000" bIns="72000" anchor="ctr"/>
          <a:lstStyle>
            <a:lvl1pPr marL="2857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1pPr>
            <a:lvl2pPr marL="742950" indent="-28575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2pPr>
            <a:lvl3pPr marL="1144588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3pPr>
            <a:lvl4pPr marL="16002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4pPr>
            <a:lvl5pPr marL="2057400" indent="-228600" latinLnBrk="1">
              <a:lnSpc>
                <a:spcPct val="105000"/>
              </a:lnSpc>
              <a:spcBef>
                <a:spcPct val="15000"/>
              </a:spcBef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15000"/>
              </a:spcBef>
              <a:spcAft>
                <a:spcPct val="0"/>
              </a:spcAft>
              <a:defRPr kumimoji="1" sz="1500" b="1">
                <a:solidFill>
                  <a:schemeClr val="tx1"/>
                </a:solidFill>
                <a:latin typeface="Trebuchet MS" pitchFamily="34" charset="0"/>
                <a:ea typeface="돋움" pitchFamily="50" charset="-127"/>
              </a:defRPr>
            </a:lvl9pPr>
          </a:lstStyle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[</a:t>
            </a:r>
            <a:r>
              <a:rPr lang="ko-KR" altLang="en-US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컨설팅 후</a:t>
            </a:r>
            <a:r>
              <a:rPr lang="en-US" altLang="ko-KR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]</a:t>
            </a:r>
          </a:p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Tx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포장의 불편사항 해결을 위한 새로운 포장형태 제안</a:t>
            </a: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  <a:buFontTx/>
              <a:buChar char="•"/>
            </a:pP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신규고객창출을 위한 경쟁력 있는 상품  개발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, 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포장 연출 정보 제공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:</a:t>
            </a:r>
          </a:p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</a:t>
            </a: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   -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다과 도시락의 서브 메뉴를 다양화</a:t>
            </a: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  <a:p>
            <a:pPr marL="0" indent="0" eaLnBrk="1" hangingPunct="1">
              <a:spcBef>
                <a:spcPct val="5000"/>
              </a:spcBef>
              <a:spcAft>
                <a:spcPct val="5000"/>
              </a:spcAft>
              <a:buClr>
                <a:schemeClr val="accent2"/>
              </a:buClr>
            </a:pPr>
            <a:r>
              <a:rPr lang="en-US" altLang="ko-KR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    -</a:t>
            </a:r>
            <a:r>
              <a:rPr lang="ko-KR" altLang="en-US" sz="1400" b="0" dirty="0" err="1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싱싱가게</a:t>
            </a:r>
            <a:r>
              <a:rPr lang="ko-KR" altLang="en-US" sz="1400" b="0" dirty="0" smtClean="0">
                <a:solidFill>
                  <a:srgbClr val="000000"/>
                </a:solidFill>
                <a:latin typeface="HY중고딕" pitchFamily="18" charset="-127"/>
                <a:ea typeface="HY중고딕" pitchFamily="18" charset="-127"/>
              </a:rPr>
              <a:t> 재고 관리 효율 증대</a:t>
            </a:r>
            <a:endParaRPr lang="en-US" altLang="ko-KR" sz="1400" b="0" dirty="0" smtClean="0">
              <a:solidFill>
                <a:srgbClr val="000000"/>
              </a:solidFill>
              <a:latin typeface="HY중고딕" pitchFamily="18" charset="-127"/>
              <a:ea typeface="HY중고딕" pitchFamily="18" charset="-127"/>
            </a:endParaRP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704308" y="341064"/>
            <a:ext cx="82809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b="1" dirty="0" smtClean="0">
                <a:solidFill>
                  <a:schemeClr val="accent6">
                    <a:lumMod val="75000"/>
                  </a:schemeClr>
                </a:solidFill>
              </a:rPr>
              <a:t>3.  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잠재고객의 </a:t>
            </a:r>
            <a:r>
              <a:rPr lang="ko-KR" alt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니즈를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만족시키는 신 상품 개발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1640" y="3961192"/>
            <a:ext cx="72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/>
              <a:t>신상품 개발 </a:t>
            </a:r>
            <a:r>
              <a:rPr lang="en-US" altLang="ko-KR" sz="1400" b="1" dirty="0" smtClean="0"/>
              <a:t>– </a:t>
            </a:r>
            <a:r>
              <a:rPr lang="ko-KR" altLang="en-US" sz="1400" b="1" dirty="0" smtClean="0"/>
              <a:t>새로운 포장 형태 연출 및 다과 도시락 상품 새로운 구색 연출</a:t>
            </a:r>
            <a:endParaRPr lang="en-US" altLang="ko-KR" sz="1400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16" y="4543649"/>
            <a:ext cx="1082186" cy="1765672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336" y="4543650"/>
            <a:ext cx="1204850" cy="1765672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196" y="4745821"/>
            <a:ext cx="2325428" cy="1442915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01" y="4840651"/>
            <a:ext cx="1340557" cy="1113504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118" y="4543650"/>
            <a:ext cx="1170466" cy="1714500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500000">
            <a:off x="357615" y="428148"/>
            <a:ext cx="220760" cy="2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531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485216" y="505858"/>
            <a:ext cx="5040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3600" b="1" dirty="0" smtClean="0"/>
              <a:t>Contents  / </a:t>
            </a:r>
            <a:r>
              <a:rPr lang="ko-KR" altLang="en-US" sz="3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목차</a:t>
            </a:r>
            <a:endParaRPr lang="en-US" altLang="ko-KR" sz="3600" b="1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 flipV="1">
            <a:off x="602496" y="1326700"/>
            <a:ext cx="8064500" cy="730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837364" y="2728611"/>
            <a:ext cx="6210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ko-KR" altLang="en-US" sz="2000" b="1" dirty="0" smtClean="0"/>
              <a:t>매입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매출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및 상품 분석에 의한 </a:t>
            </a:r>
            <a:endParaRPr lang="en-US" altLang="ko-KR" sz="2000" b="1" dirty="0"/>
          </a:p>
          <a:p>
            <a:r>
              <a:rPr lang="en-US" altLang="ko-KR" sz="2000" b="1" dirty="0"/>
              <a:t> </a:t>
            </a:r>
            <a:r>
              <a:rPr lang="en-US" altLang="ko-KR" sz="2000" b="1" dirty="0" smtClean="0"/>
              <a:t>                      </a:t>
            </a:r>
            <a:r>
              <a:rPr lang="ko-KR" altLang="en-US" sz="2000" b="1" dirty="0" smtClean="0"/>
              <a:t>수익구조 </a:t>
            </a:r>
            <a:r>
              <a:rPr lang="ko-KR" altLang="en-US" sz="2000" b="1" dirty="0"/>
              <a:t>파악 및 개선방안 </a:t>
            </a:r>
            <a:r>
              <a:rPr lang="ko-KR" altLang="en-US" sz="2000" b="1" dirty="0" smtClean="0"/>
              <a:t>수립</a:t>
            </a:r>
            <a:endParaRPr lang="en-US" altLang="ko-KR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51034" y="3726021"/>
            <a:ext cx="5818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과일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다과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도시락의 상품 </a:t>
            </a:r>
            <a:r>
              <a:rPr lang="ko-KR" altLang="en-US" sz="2000" b="1" dirty="0" err="1" smtClean="0"/>
              <a:t>컨셉</a:t>
            </a:r>
            <a:r>
              <a:rPr lang="ko-KR" altLang="en-US" sz="2000" b="1" dirty="0" smtClean="0"/>
              <a:t> 조정</a:t>
            </a:r>
            <a:endParaRPr lang="ko-KR" altLang="en-US" sz="2000" b="1" dirty="0"/>
          </a:p>
        </p:txBody>
      </p:sp>
      <p:grpSp>
        <p:nvGrpSpPr>
          <p:cNvPr id="5" name="그룹 4"/>
          <p:cNvGrpSpPr/>
          <p:nvPr/>
        </p:nvGrpSpPr>
        <p:grpSpPr>
          <a:xfrm>
            <a:off x="1961628" y="636424"/>
            <a:ext cx="477277" cy="431357"/>
            <a:chOff x="1550996" y="505858"/>
            <a:chExt cx="761297" cy="618195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0996" y="505858"/>
              <a:ext cx="600075" cy="547688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0000">
              <a:off x="1921164" y="904345"/>
              <a:ext cx="391129" cy="219708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834618" y="4413005"/>
            <a:ext cx="5818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3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고객의 </a:t>
            </a:r>
            <a:r>
              <a:rPr lang="ko-KR" altLang="en-US" sz="2000" b="1" dirty="0" err="1" smtClean="0"/>
              <a:t>니즈를</a:t>
            </a:r>
            <a:r>
              <a:rPr lang="ko-KR" altLang="en-US" sz="2000" b="1" dirty="0" smtClean="0"/>
              <a:t> 만족시키는 신 상품 개발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4713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B04E9-36D9-4021-A3B5-9EB0229230EC}" type="slidenum">
              <a:rPr lang="en-US" altLang="ko-KR"/>
              <a:pPr>
                <a:defRPr/>
              </a:pPr>
              <a:t>6</a:t>
            </a:fld>
            <a:endParaRPr lang="en-US" altLang="ko-KR"/>
          </a:p>
        </p:txBody>
      </p:sp>
      <p:sp>
        <p:nvSpPr>
          <p:cNvPr id="32" name="TextBox 31"/>
          <p:cNvSpPr txBox="1"/>
          <p:nvPr/>
        </p:nvSpPr>
        <p:spPr>
          <a:xfrm>
            <a:off x="322490" y="1041907"/>
            <a:ext cx="792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매출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매입분석 및 상품분석에 의한 수익구조 파악 및 개선방안 수립</a:t>
            </a:r>
            <a:endParaRPr lang="en-US" altLang="ko-KR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21001" y="1520769"/>
            <a:ext cx="494714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500" b="1" dirty="0" err="1" smtClean="0">
                <a:solidFill>
                  <a:srgbClr val="1305CB"/>
                </a:solidFill>
              </a:rPr>
              <a:t>영도할매싱싱가게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  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2019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년 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1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월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~6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월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 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매출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.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매입 분석</a:t>
            </a:r>
            <a:endParaRPr lang="en-US" altLang="ko-KR" sz="1500" b="1" dirty="0" smtClean="0">
              <a:solidFill>
                <a:srgbClr val="1305CB"/>
              </a:solidFill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01418" y="43296"/>
            <a:ext cx="39628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b="1" dirty="0" smtClean="0"/>
              <a:t>매입</a:t>
            </a:r>
            <a:r>
              <a:rPr lang="en-US" altLang="ko-KR" b="1" dirty="0"/>
              <a:t>,</a:t>
            </a:r>
            <a:r>
              <a:rPr lang="ko-KR" altLang="en-US" b="1" dirty="0"/>
              <a:t>매출</a:t>
            </a:r>
            <a:r>
              <a:rPr lang="en-US" altLang="ko-KR" b="1" dirty="0"/>
              <a:t> </a:t>
            </a:r>
            <a:r>
              <a:rPr lang="ko-KR" altLang="en-US" b="1" dirty="0"/>
              <a:t>및 상품분석에 의한 </a:t>
            </a:r>
            <a:endParaRPr lang="en-US" altLang="ko-KR" b="1" dirty="0" smtClean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9221" y="268776"/>
            <a:ext cx="72705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3200" b="1" dirty="0" smtClean="0"/>
              <a:t>수익구조 </a:t>
            </a:r>
            <a:r>
              <a:rPr lang="ko-KR" altLang="en-US" sz="3200" b="1" dirty="0"/>
              <a:t>파악 및 </a:t>
            </a:r>
            <a:r>
              <a:rPr lang="ko-KR" altLang="en-US" sz="3200" b="1" dirty="0" smtClean="0"/>
              <a:t>개선방안 </a:t>
            </a:r>
            <a:r>
              <a:rPr lang="ko-KR" altLang="en-US" sz="3000" b="1" dirty="0" smtClean="0">
                <a:latin typeface="+mj-lt"/>
              </a:rPr>
              <a:t>수립</a:t>
            </a:r>
            <a:endParaRPr lang="en-US" altLang="ko-KR" sz="3000" b="1" dirty="0" smtClean="0">
              <a:latin typeface="+mj-lt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" y="79978"/>
            <a:ext cx="229952" cy="269514"/>
          </a:xfrm>
          <a:prstGeom prst="rect">
            <a:avLst/>
          </a:prstGeom>
        </p:spPr>
      </p:pic>
      <p:grpSp>
        <p:nvGrpSpPr>
          <p:cNvPr id="18" name="그룹 17"/>
          <p:cNvGrpSpPr/>
          <p:nvPr/>
        </p:nvGrpSpPr>
        <p:grpSpPr>
          <a:xfrm>
            <a:off x="605798" y="2069336"/>
            <a:ext cx="7782625" cy="4311991"/>
            <a:chOff x="395536" y="836712"/>
            <a:chExt cx="8295528" cy="556260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836712"/>
              <a:ext cx="8295528" cy="4029075"/>
            </a:xfrm>
            <a:prstGeom prst="rect">
              <a:avLst/>
            </a:prstGeom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865787"/>
              <a:ext cx="8295527" cy="1533525"/>
            </a:xfrm>
            <a:prstGeom prst="rect">
              <a:avLst/>
            </a:prstGeom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6398668" y="1843934"/>
            <a:ext cx="2376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자료제공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부산영도시니어클럽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013452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B04E9-36D9-4021-A3B5-9EB0229230EC}" type="slidenum">
              <a:rPr lang="en-US" altLang="ko-KR"/>
              <a:pPr>
                <a:defRPr/>
              </a:pPr>
              <a:t>7</a:t>
            </a:fld>
            <a:endParaRPr lang="en-US" altLang="ko-KR"/>
          </a:p>
        </p:txBody>
      </p:sp>
      <p:sp>
        <p:nvSpPr>
          <p:cNvPr id="10" name="TextBox 9"/>
          <p:cNvSpPr txBox="1"/>
          <p:nvPr/>
        </p:nvSpPr>
        <p:spPr>
          <a:xfrm>
            <a:off x="322490" y="1041907"/>
            <a:ext cx="792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매출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매입분석 및 상품분석에 의한 수익구조 파악 및 개선방안 수립</a:t>
            </a:r>
            <a:endParaRPr lang="en-US" altLang="ko-KR" b="1" dirty="0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01418" y="43296"/>
            <a:ext cx="39628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b="1" dirty="0" smtClean="0"/>
              <a:t>매입</a:t>
            </a:r>
            <a:r>
              <a:rPr lang="en-US" altLang="ko-KR" b="1" dirty="0"/>
              <a:t>,</a:t>
            </a:r>
            <a:r>
              <a:rPr lang="ko-KR" altLang="en-US" b="1" dirty="0"/>
              <a:t>매출</a:t>
            </a:r>
            <a:r>
              <a:rPr lang="en-US" altLang="ko-KR" b="1" dirty="0"/>
              <a:t> </a:t>
            </a:r>
            <a:r>
              <a:rPr lang="ko-KR" altLang="en-US" b="1" dirty="0"/>
              <a:t>및 상품분석에 의한 </a:t>
            </a:r>
            <a:endParaRPr lang="en-US" altLang="ko-KR" b="1" dirty="0" smtClean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39221" y="268776"/>
            <a:ext cx="72705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3200" b="1" dirty="0" smtClean="0"/>
              <a:t>수익구조 </a:t>
            </a:r>
            <a:r>
              <a:rPr lang="ko-KR" altLang="en-US" sz="3200" b="1" dirty="0"/>
              <a:t>파악 및 </a:t>
            </a:r>
            <a:r>
              <a:rPr lang="ko-KR" altLang="en-US" sz="3200" b="1" dirty="0" smtClean="0"/>
              <a:t>개선방안 </a:t>
            </a:r>
            <a:r>
              <a:rPr lang="ko-KR" altLang="en-US" sz="3000" b="1" dirty="0" smtClean="0">
                <a:latin typeface="+mj-lt"/>
              </a:rPr>
              <a:t>수립</a:t>
            </a:r>
            <a:endParaRPr lang="en-US" altLang="ko-KR" sz="3000" b="1" dirty="0" smtClean="0">
              <a:latin typeface="+mj-lt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" y="79978"/>
            <a:ext cx="229952" cy="269514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116" y="2249042"/>
            <a:ext cx="5976665" cy="1800200"/>
          </a:xfrm>
          <a:prstGeom prst="rect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21001" y="1520769"/>
            <a:ext cx="494714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500" b="1" dirty="0" err="1" smtClean="0">
                <a:solidFill>
                  <a:srgbClr val="1305CB"/>
                </a:solidFill>
              </a:rPr>
              <a:t>영도할매싱싱가게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  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2019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년 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1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월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~6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월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 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매출</a:t>
            </a:r>
            <a:r>
              <a:rPr lang="en-US" altLang="ko-KR" sz="1500" b="1" dirty="0" smtClean="0">
                <a:solidFill>
                  <a:srgbClr val="1305CB"/>
                </a:solidFill>
              </a:rPr>
              <a:t>.</a:t>
            </a:r>
            <a:r>
              <a:rPr lang="ko-KR" altLang="en-US" sz="1500" b="1" dirty="0" smtClean="0">
                <a:solidFill>
                  <a:srgbClr val="1305CB"/>
                </a:solidFill>
              </a:rPr>
              <a:t>매입 분석</a:t>
            </a:r>
            <a:endParaRPr lang="en-US" altLang="ko-KR" sz="1500" b="1" dirty="0" smtClean="0">
              <a:solidFill>
                <a:srgbClr val="1305CB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9592" y="4581128"/>
            <a:ext cx="66758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 err="1" smtClean="0"/>
              <a:t>영도할매싱싱가게의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2019</a:t>
            </a:r>
            <a:r>
              <a:rPr lang="ko-KR" altLang="en-US" sz="1400" dirty="0" smtClean="0"/>
              <a:t>년 상반기 평균 매출원가율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매출 총액 대비 재료비 총액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은 약 </a:t>
            </a:r>
            <a:r>
              <a:rPr lang="en-US" altLang="ko-KR" sz="1400" dirty="0" smtClean="0"/>
              <a:t>53%</a:t>
            </a:r>
            <a:r>
              <a:rPr lang="ko-KR" altLang="en-US" sz="1400" dirty="0" smtClean="0"/>
              <a:t>이다</a:t>
            </a:r>
            <a:r>
              <a:rPr lang="en-US" altLang="ko-KR" sz="1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 smtClean="0"/>
              <a:t>재료비 세부 내역은 과일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야채 및 공산품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달걀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쌀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미역 등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을 모두 포함한다</a:t>
            </a:r>
            <a:r>
              <a:rPr lang="en-US" altLang="ko-KR" sz="1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15609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B04E9-36D9-4021-A3B5-9EB0229230EC}" type="slidenum">
              <a:rPr lang="en-US" altLang="ko-KR"/>
              <a:pPr>
                <a:defRPr/>
              </a:pPr>
              <a:t>8</a:t>
            </a:fld>
            <a:endParaRPr lang="en-US" altLang="ko-KR"/>
          </a:p>
        </p:txBody>
      </p:sp>
      <p:sp>
        <p:nvSpPr>
          <p:cNvPr id="10" name="TextBox 9"/>
          <p:cNvSpPr txBox="1"/>
          <p:nvPr/>
        </p:nvSpPr>
        <p:spPr>
          <a:xfrm>
            <a:off x="322490" y="1041907"/>
            <a:ext cx="792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매출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매입분석 및 상품분석에 의한 수익구조 파악 및 개선방안 수립</a:t>
            </a:r>
            <a:endParaRPr lang="en-US" altLang="ko-KR" b="1" dirty="0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01418" y="43296"/>
            <a:ext cx="39628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b="1" dirty="0" smtClean="0"/>
              <a:t>매입</a:t>
            </a:r>
            <a:r>
              <a:rPr lang="en-US" altLang="ko-KR" b="1" dirty="0"/>
              <a:t>,</a:t>
            </a:r>
            <a:r>
              <a:rPr lang="ko-KR" altLang="en-US" b="1" dirty="0"/>
              <a:t>매출</a:t>
            </a:r>
            <a:r>
              <a:rPr lang="en-US" altLang="ko-KR" b="1" dirty="0"/>
              <a:t> </a:t>
            </a:r>
            <a:r>
              <a:rPr lang="ko-KR" altLang="en-US" b="1" dirty="0"/>
              <a:t>및 상품분석에 의한 </a:t>
            </a:r>
            <a:endParaRPr lang="en-US" altLang="ko-KR" b="1" dirty="0" smtClean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39221" y="268776"/>
            <a:ext cx="72705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3200" b="1" dirty="0" smtClean="0"/>
              <a:t>수익구조 </a:t>
            </a:r>
            <a:r>
              <a:rPr lang="ko-KR" altLang="en-US" sz="3200" b="1" dirty="0"/>
              <a:t>파악 및 </a:t>
            </a:r>
            <a:r>
              <a:rPr lang="ko-KR" altLang="en-US" sz="3200" b="1" dirty="0" smtClean="0"/>
              <a:t>개선방안 </a:t>
            </a:r>
            <a:r>
              <a:rPr lang="ko-KR" altLang="en-US" sz="3000" b="1" dirty="0" smtClean="0">
                <a:latin typeface="+mj-lt"/>
              </a:rPr>
              <a:t>수립</a:t>
            </a:r>
            <a:endParaRPr lang="en-US" altLang="ko-KR" sz="3000" b="1" dirty="0" smtClean="0">
              <a:latin typeface="+mj-lt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" y="79978"/>
            <a:ext cx="229952" cy="269514"/>
          </a:xfrm>
          <a:prstGeom prst="rect">
            <a:avLst/>
          </a:prstGeom>
        </p:spPr>
      </p:pic>
      <p:sp>
        <p:nvSpPr>
          <p:cNvPr id="26" name="순서도: 지연 25"/>
          <p:cNvSpPr/>
          <p:nvPr/>
        </p:nvSpPr>
        <p:spPr>
          <a:xfrm>
            <a:off x="2817013" y="1594688"/>
            <a:ext cx="6219483" cy="4930656"/>
          </a:xfrm>
          <a:prstGeom prst="flowChartDelay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순서도: 지연 26"/>
          <p:cNvSpPr/>
          <p:nvPr/>
        </p:nvSpPr>
        <p:spPr>
          <a:xfrm>
            <a:off x="1135460" y="1594688"/>
            <a:ext cx="4389992" cy="4930655"/>
          </a:xfrm>
          <a:prstGeom prst="flowChartDelay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6">
                  <a:lumMod val="40000"/>
                  <a:lumOff val="60000"/>
                  <a:alpha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다이어그램 27"/>
          <p:cNvGraphicFramePr/>
          <p:nvPr>
            <p:extLst>
              <p:ext uri="{D42A27DB-BD31-4B8C-83A1-F6EECF244321}">
                <p14:modId xmlns:p14="http://schemas.microsoft.com/office/powerpoint/2010/main" val="498788773"/>
              </p:ext>
            </p:extLst>
          </p:nvPr>
        </p:nvGraphicFramePr>
        <p:xfrm>
          <a:off x="440889" y="1979184"/>
          <a:ext cx="4672483" cy="4372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726445" y="1835566"/>
            <a:ext cx="299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rgbClr val="7030A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효율적인 개선방안 수립</a:t>
            </a:r>
            <a:endParaRPr lang="en-US" altLang="ko-KR" sz="1600" b="1" dirty="0" smtClean="0">
              <a:solidFill>
                <a:srgbClr val="7030A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64088" y="2234805"/>
            <a:ext cx="332191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300" b="1" u="sng" dirty="0" smtClean="0"/>
              <a:t>고객불편사항 제거 </a:t>
            </a:r>
            <a:r>
              <a:rPr lang="en-US" altLang="ko-KR" sz="1300" b="1" u="sng" dirty="0" smtClean="0"/>
              <a:t>:</a:t>
            </a:r>
          </a:p>
          <a:p>
            <a:r>
              <a:rPr lang="en-US" altLang="ko-KR" sz="1300" dirty="0" smtClean="0"/>
              <a:t>     </a:t>
            </a:r>
            <a:r>
              <a:rPr lang="en-US" altLang="ko-KR" sz="1300" b="1" dirty="0" smtClean="0">
                <a:solidFill>
                  <a:srgbClr val="0810B8"/>
                </a:solidFill>
              </a:rPr>
              <a:t>1. 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원가 분석에 의한 적정용기비용 </a:t>
            </a:r>
            <a:endParaRPr lang="en-US" altLang="ko-KR" sz="1300" b="1" dirty="0" smtClean="0">
              <a:solidFill>
                <a:srgbClr val="0810B8"/>
              </a:solidFill>
            </a:endParaRPr>
          </a:p>
          <a:p>
            <a:r>
              <a:rPr lang="en-US" altLang="ko-KR" sz="1300" b="1" dirty="0">
                <a:solidFill>
                  <a:srgbClr val="0810B8"/>
                </a:solidFill>
              </a:rPr>
              <a:t> </a:t>
            </a:r>
            <a:r>
              <a:rPr lang="en-US" altLang="ko-KR" sz="1300" b="1" dirty="0" smtClean="0">
                <a:solidFill>
                  <a:srgbClr val="0810B8"/>
                </a:solidFill>
              </a:rPr>
              <a:t>    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선정과 이를 근거로 포장형태 다양화</a:t>
            </a:r>
            <a:r>
              <a:rPr lang="en-US" altLang="ko-KR" sz="1300" b="1" dirty="0" smtClean="0">
                <a:solidFill>
                  <a:srgbClr val="0810B8"/>
                </a:solidFill>
              </a:rPr>
              <a:t>:</a:t>
            </a:r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가용원가 범위 안에서 과일 맛이 </a:t>
            </a:r>
            <a:r>
              <a:rPr lang="ko-KR" altLang="en-US" sz="1300" dirty="0" err="1" smtClean="0"/>
              <a:t>섞이</a:t>
            </a:r>
            <a:endParaRPr lang="en-US" altLang="ko-KR" sz="1300" dirty="0" smtClean="0"/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지 않도록 다양한 형태의 도시락 포장</a:t>
            </a:r>
            <a:endParaRPr lang="en-US" altLang="ko-KR" sz="1300" dirty="0" smtClean="0"/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개발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맛도 좋고 보기도 좋은 포장 적용</a:t>
            </a:r>
            <a:endParaRPr lang="en-US" altLang="ko-KR" sz="1300" dirty="0" smtClean="0"/>
          </a:p>
          <a:p>
            <a:r>
              <a:rPr lang="en-US" altLang="ko-KR" sz="1300" dirty="0" smtClean="0"/>
              <a:t>     </a:t>
            </a:r>
            <a:r>
              <a:rPr lang="en-US" altLang="ko-KR" sz="1300" b="1" dirty="0" smtClean="0">
                <a:solidFill>
                  <a:srgbClr val="0810B8"/>
                </a:solidFill>
              </a:rPr>
              <a:t>2. 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단조로운 내용물 구성 </a:t>
            </a:r>
            <a:r>
              <a:rPr lang="en-US" altLang="ko-KR" sz="1300" b="1" dirty="0" smtClean="0">
                <a:solidFill>
                  <a:srgbClr val="0810B8"/>
                </a:solidFill>
              </a:rPr>
              <a:t>-&gt; 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다양한 </a:t>
            </a:r>
            <a:endParaRPr lang="en-US" altLang="ko-KR" sz="1300" b="1" dirty="0" smtClean="0">
              <a:solidFill>
                <a:srgbClr val="0810B8"/>
              </a:solidFill>
            </a:endParaRPr>
          </a:p>
          <a:p>
            <a:r>
              <a:rPr lang="en-US" altLang="ko-KR" sz="1300" b="1" dirty="0">
                <a:solidFill>
                  <a:srgbClr val="0810B8"/>
                </a:solidFill>
              </a:rPr>
              <a:t> </a:t>
            </a:r>
            <a:r>
              <a:rPr lang="en-US" altLang="ko-KR" sz="1300" b="1" dirty="0" smtClean="0">
                <a:solidFill>
                  <a:srgbClr val="0810B8"/>
                </a:solidFill>
              </a:rPr>
              <a:t>    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서브메뉴 제공으로 다양한 </a:t>
            </a:r>
            <a:r>
              <a:rPr lang="ko-KR" altLang="en-US" sz="1300" b="1" dirty="0" err="1" smtClean="0">
                <a:solidFill>
                  <a:srgbClr val="0810B8"/>
                </a:solidFill>
              </a:rPr>
              <a:t>니즈의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 </a:t>
            </a:r>
            <a:endParaRPr lang="en-US" altLang="ko-KR" sz="1300" b="1" dirty="0" smtClean="0">
              <a:solidFill>
                <a:srgbClr val="0810B8"/>
              </a:solidFill>
            </a:endParaRPr>
          </a:p>
          <a:p>
            <a:r>
              <a:rPr lang="en-US" altLang="ko-KR" sz="1300" b="1" dirty="0">
                <a:solidFill>
                  <a:srgbClr val="0810B8"/>
                </a:solidFill>
              </a:rPr>
              <a:t> </a:t>
            </a:r>
            <a:r>
              <a:rPr lang="en-US" altLang="ko-KR" sz="1300" b="1" dirty="0" smtClean="0">
                <a:solidFill>
                  <a:srgbClr val="0810B8"/>
                </a:solidFill>
              </a:rPr>
              <a:t>    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고객 만족도 향상</a:t>
            </a:r>
            <a:r>
              <a:rPr lang="en-US" altLang="ko-KR" sz="1300" dirty="0" smtClean="0"/>
              <a:t>: </a:t>
            </a:r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   </a:t>
            </a:r>
            <a:r>
              <a:rPr lang="ko-KR" altLang="en-US" sz="1300" dirty="0" err="1" smtClean="0"/>
              <a:t>설기떡</a:t>
            </a:r>
            <a:r>
              <a:rPr lang="ko-KR" altLang="en-US" sz="1300" dirty="0" smtClean="0"/>
              <a:t> 대신 계절감 살린 여름 증편</a:t>
            </a:r>
            <a:r>
              <a:rPr lang="en-US" altLang="ko-KR" sz="1300" dirty="0" smtClean="0"/>
              <a:t>, </a:t>
            </a:r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   </a:t>
            </a:r>
            <a:r>
              <a:rPr lang="ko-KR" altLang="en-US" sz="1300" dirty="0" err="1" smtClean="0"/>
              <a:t>말린과일</a:t>
            </a:r>
            <a:r>
              <a:rPr lang="ko-KR" altLang="en-US" sz="1300" dirty="0" smtClean="0"/>
              <a:t> 및 고구마 등 주전부리 제공</a:t>
            </a:r>
            <a:endParaRPr lang="en-US" altLang="ko-KR" sz="1300" dirty="0" smtClean="0"/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  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&amp; </a:t>
            </a:r>
            <a:r>
              <a:rPr lang="ko-KR" altLang="en-US" sz="1300" dirty="0" smtClean="0"/>
              <a:t>다양한 맛의 </a:t>
            </a:r>
            <a:r>
              <a:rPr lang="ko-KR" altLang="en-US" sz="1300" dirty="0" err="1" smtClean="0"/>
              <a:t>에너지바</a:t>
            </a:r>
            <a:r>
              <a:rPr lang="en-US" altLang="ko-KR" sz="1300" dirty="0" smtClean="0"/>
              <a:t>, </a:t>
            </a:r>
            <a:r>
              <a:rPr lang="ko-KR" altLang="en-US" sz="1300" dirty="0" err="1" smtClean="0"/>
              <a:t>곡물롤쿠키</a:t>
            </a:r>
            <a:r>
              <a:rPr lang="en-US" altLang="ko-KR" sz="1300" dirty="0" smtClean="0"/>
              <a:t>, </a:t>
            </a:r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   </a:t>
            </a:r>
            <a:r>
              <a:rPr lang="ko-KR" altLang="en-US" sz="1300" dirty="0" err="1" smtClean="0"/>
              <a:t>요거트</a:t>
            </a:r>
            <a:r>
              <a:rPr lang="ko-KR" altLang="en-US" sz="1300" dirty="0" smtClean="0"/>
              <a:t> 등 과일과 어울리는 서브메뉴</a:t>
            </a:r>
            <a:endParaRPr lang="en-US" altLang="ko-KR" sz="1300" dirty="0" smtClean="0"/>
          </a:p>
          <a:p>
            <a:r>
              <a:rPr lang="en-US" altLang="ko-KR" sz="1300" dirty="0"/>
              <a:t> 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 제공하여 자주 구매하는 고객 만족도</a:t>
            </a:r>
            <a:r>
              <a:rPr lang="en-US" altLang="ko-KR" sz="1300" dirty="0" smtClean="0"/>
              <a:t>UP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94" y="1626047"/>
            <a:ext cx="3416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rgbClr val="1305CB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상품분석에 의한 </a:t>
            </a:r>
            <a:r>
              <a:rPr lang="ko-KR" altLang="en-US" sz="1600" b="1" dirty="0" err="1" smtClean="0">
                <a:solidFill>
                  <a:srgbClr val="1305CB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싱싱가게</a:t>
            </a:r>
            <a:r>
              <a:rPr lang="ko-KR" altLang="en-US" sz="1600" b="1" dirty="0" smtClean="0">
                <a:solidFill>
                  <a:srgbClr val="1305CB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현황</a:t>
            </a:r>
            <a:endParaRPr lang="en-US" altLang="ko-KR" sz="1600" b="1" dirty="0" smtClean="0">
              <a:solidFill>
                <a:srgbClr val="1305CB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43714" y="5160516"/>
            <a:ext cx="332191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300" b="1" u="sng" dirty="0" err="1" smtClean="0"/>
              <a:t>싱싱가게</a:t>
            </a:r>
            <a:r>
              <a:rPr lang="ko-KR" altLang="en-US" sz="1300" b="1" u="sng" dirty="0" smtClean="0"/>
              <a:t> 판매 과일의 </a:t>
            </a:r>
            <a:r>
              <a:rPr lang="ko-KR" altLang="en-US" sz="1300" b="1" u="sng" dirty="0" err="1" smtClean="0"/>
              <a:t>말린과일</a:t>
            </a:r>
            <a:r>
              <a:rPr lang="ko-KR" altLang="en-US" sz="1300" b="1" u="sng" dirty="0" smtClean="0"/>
              <a:t> 가공 </a:t>
            </a:r>
            <a:r>
              <a:rPr lang="en-US" altLang="ko-KR" sz="1300" b="1" u="sng" dirty="0" smtClean="0"/>
              <a:t>&amp; </a:t>
            </a:r>
            <a:r>
              <a:rPr lang="ko-KR" altLang="en-US" sz="1300" b="1" u="sng" dirty="0" smtClean="0"/>
              <a:t>다과 도시락 서브메뉴 활용</a:t>
            </a:r>
            <a:r>
              <a:rPr lang="en-US" altLang="ko-KR" sz="1300" b="1" u="sng" dirty="0" smtClean="0"/>
              <a:t>:</a:t>
            </a:r>
          </a:p>
          <a:p>
            <a:r>
              <a:rPr lang="en-US" altLang="ko-KR" sz="1300" b="1" dirty="0" smtClean="0">
                <a:solidFill>
                  <a:srgbClr val="0810B8"/>
                </a:solidFill>
              </a:rPr>
              <a:t> 1. </a:t>
            </a:r>
            <a:r>
              <a:rPr lang="ko-KR" altLang="en-US" sz="1300" b="1" dirty="0" smtClean="0">
                <a:solidFill>
                  <a:srgbClr val="0810B8"/>
                </a:solidFill>
              </a:rPr>
              <a:t>유통기한이 짧은 신선식품을 </a:t>
            </a:r>
            <a:endParaRPr lang="en-US" altLang="ko-KR" sz="1300" b="1" dirty="0" smtClean="0">
              <a:solidFill>
                <a:srgbClr val="0810B8"/>
              </a:solidFill>
            </a:endParaRPr>
          </a:p>
          <a:p>
            <a:r>
              <a:rPr lang="ko-KR" altLang="en-US" sz="1300" b="1" dirty="0" smtClean="0">
                <a:solidFill>
                  <a:srgbClr val="0810B8"/>
                </a:solidFill>
              </a:rPr>
              <a:t>건조기에 말려 냉동 보관 </a:t>
            </a:r>
            <a:endParaRPr lang="en-US" altLang="ko-KR" sz="1300" b="1" dirty="0" smtClean="0">
              <a:solidFill>
                <a:srgbClr val="0810B8"/>
              </a:solidFill>
            </a:endParaRPr>
          </a:p>
          <a:p>
            <a:r>
              <a:rPr lang="en-US" altLang="ko-KR" sz="1300" b="1" dirty="0" smtClean="0"/>
              <a:t>-&gt; </a:t>
            </a:r>
            <a:r>
              <a:rPr lang="ko-KR" altLang="en-US" sz="1300" b="1" dirty="0" smtClean="0"/>
              <a:t>재</a:t>
            </a:r>
            <a:r>
              <a:rPr lang="ko-KR" altLang="en-US" sz="1300" b="1" dirty="0"/>
              <a:t>고</a:t>
            </a:r>
            <a:r>
              <a:rPr lang="ko-KR" altLang="en-US" sz="1300" b="1" dirty="0" smtClean="0"/>
              <a:t> 관리 효과 향상</a:t>
            </a:r>
            <a:endParaRPr lang="en-US" altLang="ko-KR" sz="1300" b="1" dirty="0" smtClean="0"/>
          </a:p>
          <a:p>
            <a:r>
              <a:rPr lang="en-US" altLang="ko-KR" sz="1300" b="1" dirty="0" smtClean="0"/>
              <a:t>(</a:t>
            </a:r>
            <a:r>
              <a:rPr lang="ko-KR" altLang="en-US" sz="1300" b="1" dirty="0" smtClean="0"/>
              <a:t>신선식품 </a:t>
            </a:r>
            <a:r>
              <a:rPr lang="ko-KR" altLang="en-US" sz="1300" b="1" dirty="0" err="1" smtClean="0"/>
              <a:t>폐기율</a:t>
            </a:r>
            <a:r>
              <a:rPr lang="ko-KR" altLang="en-US" sz="1300" b="1" dirty="0"/>
              <a:t> </a:t>
            </a:r>
            <a:r>
              <a:rPr lang="ko-KR" altLang="en-US" sz="1300" b="1" dirty="0" smtClean="0"/>
              <a:t>감소</a:t>
            </a:r>
            <a:r>
              <a:rPr lang="en-US" altLang="ko-KR" sz="1300" b="1" dirty="0" smtClean="0"/>
              <a:t>)</a:t>
            </a:r>
            <a:endParaRPr lang="ko-KR" altLang="en-US" sz="1300" b="1" dirty="0"/>
          </a:p>
        </p:txBody>
      </p:sp>
    </p:spTree>
    <p:extLst>
      <p:ext uri="{BB962C8B-B14F-4D97-AF65-F5344CB8AC3E}">
        <p14:creationId xmlns:p14="http://schemas.microsoft.com/office/powerpoint/2010/main" val="17071548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392830" y="1112247"/>
            <a:ext cx="694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고객만족도 향상을 </a:t>
            </a:r>
            <a:r>
              <a:rPr lang="ko-KR" altLang="en-US" b="1" dirty="0"/>
              <a:t>위한 </a:t>
            </a:r>
            <a:r>
              <a:rPr lang="ko-KR" altLang="en-US" b="1" dirty="0" smtClean="0"/>
              <a:t>신 상품 </a:t>
            </a:r>
            <a:r>
              <a:rPr lang="ko-KR" altLang="en-US" b="1" dirty="0"/>
              <a:t>개발 </a:t>
            </a:r>
            <a:endParaRPr lang="en-US" altLang="ko-KR" b="1" dirty="0"/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794444" y="256656"/>
            <a:ext cx="7846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200" b="1" dirty="0" smtClean="0"/>
              <a:t>과일</a:t>
            </a:r>
            <a:r>
              <a:rPr lang="en-US" altLang="ko-KR" sz="2200" b="1" dirty="0" smtClean="0"/>
              <a:t>(</a:t>
            </a:r>
            <a:r>
              <a:rPr lang="ko-KR" altLang="en-US" sz="2200" b="1" dirty="0" smtClean="0"/>
              <a:t>다과</a:t>
            </a:r>
            <a:r>
              <a:rPr lang="en-US" altLang="ko-KR" sz="2200" b="1" dirty="0" smtClean="0"/>
              <a:t>)</a:t>
            </a:r>
            <a:r>
              <a:rPr lang="ko-KR" altLang="en-US" sz="2200" b="1" dirty="0" smtClean="0"/>
              <a:t>도시락의 </a:t>
            </a:r>
            <a:r>
              <a:rPr lang="ko-KR" altLang="en-US" sz="3200" b="1" dirty="0" smtClean="0"/>
              <a:t> 상품 </a:t>
            </a:r>
            <a:r>
              <a:rPr lang="ko-KR" altLang="en-US" sz="3200" b="1" dirty="0" err="1" smtClean="0"/>
              <a:t>컨셉</a:t>
            </a:r>
            <a:r>
              <a:rPr lang="ko-KR" altLang="en-US" sz="3200" b="1" dirty="0" smtClean="0"/>
              <a:t> 조정</a:t>
            </a:r>
            <a:endParaRPr lang="en-US" altLang="ko-KR" sz="3000" b="1" dirty="0" smtClean="0"/>
          </a:p>
        </p:txBody>
      </p:sp>
      <p:sp>
        <p:nvSpPr>
          <p:cNvPr id="10" name="이등변 삼각형 9"/>
          <p:cNvSpPr/>
          <p:nvPr/>
        </p:nvSpPr>
        <p:spPr>
          <a:xfrm rot="10800000">
            <a:off x="2369341" y="2412812"/>
            <a:ext cx="4464496" cy="2073988"/>
          </a:xfrm>
          <a:prstGeom prst="triangle">
            <a:avLst>
              <a:gd name="adj" fmla="val 49685"/>
            </a:avLst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10800000">
            <a:off x="2369339" y="3649090"/>
            <a:ext cx="4464496" cy="792088"/>
          </a:xfrm>
          <a:prstGeom prst="triangle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438491"/>
              </p:ext>
            </p:extLst>
          </p:nvPr>
        </p:nvGraphicFramePr>
        <p:xfrm>
          <a:off x="433616" y="1701796"/>
          <a:ext cx="4239515" cy="177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9515"/>
              </a:tblGrid>
              <a:tr h="7086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‘</a:t>
                      </a:r>
                      <a:r>
                        <a:rPr lang="ko-KR" altLang="en-US" sz="2000" dirty="0" err="1" smtClean="0"/>
                        <a:t>영도할매싱싱가게</a:t>
                      </a:r>
                      <a:r>
                        <a:rPr lang="en-US" altLang="ko-KR" sz="2000" dirty="0" smtClean="0"/>
                        <a:t>’</a:t>
                      </a:r>
                      <a:r>
                        <a:rPr lang="ko-KR" altLang="en-US" sz="2000" dirty="0" smtClean="0"/>
                        <a:t>의</a:t>
                      </a:r>
                      <a:r>
                        <a:rPr lang="ko-KR" altLang="en-US" sz="2000" baseline="0" dirty="0" smtClean="0"/>
                        <a:t> 과일도시락</a:t>
                      </a:r>
                      <a:endParaRPr lang="en-US" altLang="ko-KR" sz="2000" baseline="0" dirty="0" smtClean="0"/>
                    </a:p>
                    <a:p>
                      <a:pPr algn="ctr" latinLnBrk="1"/>
                      <a:r>
                        <a:rPr lang="ko-KR" altLang="en-US" sz="2000" dirty="0" smtClean="0"/>
                        <a:t>매출 특징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977388"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주 고객은 기관의 세미나 간식용 반복구매로 예상매출이 안정적이다</a:t>
                      </a:r>
                      <a:endParaRPr lang="en-US" altLang="ko-KR" sz="1600" dirty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도시락의 내용구성과 포장이 단조롭다</a:t>
                      </a:r>
                      <a:endParaRPr lang="en-US" altLang="ko-KR" sz="1600" dirty="0" smtClean="0"/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600" dirty="0" smtClean="0"/>
                        <a:t>  (</a:t>
                      </a:r>
                      <a:r>
                        <a:rPr lang="ko-KR" altLang="en-US" sz="1600" dirty="0" smtClean="0"/>
                        <a:t>비슷한 과일구성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비슷한 간식구성의 반복</a:t>
                      </a:r>
                      <a:r>
                        <a:rPr lang="en-US" altLang="ko-KR" sz="1600" dirty="0" smtClean="0"/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4669796" y="2304800"/>
            <a:ext cx="576064" cy="1080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710281"/>
              </p:ext>
            </p:extLst>
          </p:nvPr>
        </p:nvGraphicFramePr>
        <p:xfrm>
          <a:off x="5179404" y="1741652"/>
          <a:ext cx="3523827" cy="17148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23827"/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현재 판매 상품의 </a:t>
                      </a:r>
                      <a:r>
                        <a:rPr lang="ko-KR" altLang="en-US" sz="2000" dirty="0" err="1" smtClean="0"/>
                        <a:t>컨셉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특별한 </a:t>
                      </a:r>
                      <a:r>
                        <a:rPr lang="ko-KR" altLang="en-US" sz="1600" dirty="0" err="1" smtClean="0"/>
                        <a:t>컨셉</a:t>
                      </a:r>
                      <a:r>
                        <a:rPr lang="ko-KR" altLang="en-US" sz="1600" dirty="0" smtClean="0"/>
                        <a:t> 없음 </a:t>
                      </a:r>
                      <a:endParaRPr lang="en-US" altLang="ko-KR" sz="16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최소비용의 </a:t>
                      </a:r>
                      <a:r>
                        <a:rPr lang="ko-KR" altLang="en-US" sz="1600" dirty="0" err="1" smtClean="0"/>
                        <a:t>테이크아웃</a:t>
                      </a:r>
                      <a:r>
                        <a:rPr lang="ko-KR" altLang="en-US" sz="1600" dirty="0" smtClean="0"/>
                        <a:t> 용기사용</a:t>
                      </a:r>
                      <a:endParaRPr lang="en-US" altLang="ko-KR" sz="16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시판 타 업체 과일도시락보다 많은 양 제공을 강점으로 여김</a:t>
                      </a:r>
                      <a:endParaRPr lang="en-US" altLang="ko-KR" sz="16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2" descr="C:\Users\user\Documents\자영업컨설팅-mhkim\2019\2019년 0412노인인력개발원\부산영도시니어클럽-싱싱과일가게\부산영도사진\과일 일러스트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5443"/>
            <a:ext cx="387753" cy="21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970391"/>
              </p:ext>
            </p:extLst>
          </p:nvPr>
        </p:nvGraphicFramePr>
        <p:xfrm>
          <a:off x="1259632" y="4486801"/>
          <a:ext cx="6696744" cy="21563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96744"/>
              </a:tblGrid>
              <a:tr h="6019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상품개발 시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 고려사항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err="1" smtClean="0"/>
                        <a:t>테이크</a:t>
                      </a:r>
                      <a:r>
                        <a:rPr lang="ko-KR" altLang="en-US" sz="1600" dirty="0" smtClean="0"/>
                        <a:t> 아웃 용기 </a:t>
                      </a:r>
                      <a:r>
                        <a:rPr lang="en-US" altLang="ko-KR" sz="1600" dirty="0" smtClean="0"/>
                        <a:t>– </a:t>
                      </a:r>
                      <a:r>
                        <a:rPr lang="ko-KR" altLang="en-US" sz="1600" dirty="0" err="1" smtClean="0"/>
                        <a:t>가성비</a:t>
                      </a:r>
                      <a:r>
                        <a:rPr lang="ko-KR" altLang="en-US" sz="1600" dirty="0" smtClean="0"/>
                        <a:t> 높은 포장 적용을 위한 가용 비용</a:t>
                      </a:r>
                      <a:r>
                        <a:rPr lang="ko-KR" altLang="en-US" sz="1600" baseline="0" dirty="0" smtClean="0"/>
                        <a:t> 정하기 </a:t>
                      </a:r>
                      <a:r>
                        <a:rPr lang="en-US" altLang="ko-KR" sz="1600" baseline="0" dirty="0" smtClean="0"/>
                        <a:t>(</a:t>
                      </a:r>
                      <a:r>
                        <a:rPr lang="ko-KR" altLang="en-US" sz="1600" baseline="0" dirty="0" smtClean="0"/>
                        <a:t>예시</a:t>
                      </a:r>
                      <a:r>
                        <a:rPr lang="en-US" altLang="ko-KR" sz="1600" baseline="0" dirty="0" smtClean="0"/>
                        <a:t>. </a:t>
                      </a:r>
                      <a:r>
                        <a:rPr lang="ko-KR" altLang="en-US" sz="1600" baseline="0" dirty="0" smtClean="0"/>
                        <a:t>판매가의 </a:t>
                      </a:r>
                      <a:r>
                        <a:rPr lang="en-US" altLang="ko-KR" sz="1600" baseline="0" dirty="0" smtClean="0"/>
                        <a:t>10% </a:t>
                      </a:r>
                      <a:r>
                        <a:rPr lang="ko-KR" altLang="en-US" sz="1600" baseline="0" dirty="0" smtClean="0"/>
                        <a:t>미만</a:t>
                      </a:r>
                      <a:r>
                        <a:rPr lang="en-US" altLang="ko-KR" sz="1600" baseline="0" dirty="0" smtClean="0"/>
                        <a:t>) </a:t>
                      </a:r>
                      <a:endParaRPr lang="en-US" altLang="ko-KR" sz="16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과일 맛이 섞이지 않는 포장법 필요</a:t>
                      </a: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고객불편사항으로 반드시 개선되어야 한다</a:t>
                      </a:r>
                      <a:r>
                        <a:rPr lang="en-US" altLang="ko-KR" sz="1600" dirty="0" smtClean="0"/>
                        <a:t>.</a:t>
                      </a:r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빠른 제조가 가능할 것</a:t>
                      </a: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업무효율반영</a:t>
                      </a:r>
                      <a:endParaRPr lang="en-US" altLang="ko-KR" sz="16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다양한 고객의 </a:t>
                      </a:r>
                      <a:r>
                        <a:rPr lang="ko-KR" altLang="en-US" sz="1600" dirty="0" err="1" smtClean="0"/>
                        <a:t>니즈를</a:t>
                      </a:r>
                      <a:r>
                        <a:rPr lang="ko-KR" altLang="en-US" sz="1600" dirty="0" smtClean="0"/>
                        <a:t> 만족시킬 것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세미나용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외부 행사용 포장</a:t>
                      </a:r>
                      <a:r>
                        <a:rPr lang="en-US" altLang="ko-KR" sz="1600" dirty="0" smtClean="0"/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7100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145330"/>
            <a:ext cx="2133600" cy="365125"/>
          </a:xfrm>
        </p:spPr>
        <p:txBody>
          <a:bodyPr/>
          <a:lstStyle/>
          <a:p>
            <a:pPr>
              <a:defRPr/>
            </a:pPr>
            <a:fld id="{233B04E9-36D9-4021-A3B5-9EB0229230EC}" type="slidenum">
              <a:rPr lang="en-US" altLang="ko-KR"/>
              <a:pPr>
                <a:defRPr/>
              </a:pPr>
              <a:t>10</a:t>
            </a:fld>
            <a:endParaRPr lang="en-US" altLang="ko-KR"/>
          </a:p>
        </p:txBody>
      </p:sp>
      <p:sp>
        <p:nvSpPr>
          <p:cNvPr id="20" name="직사각형 19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392830" y="999703"/>
            <a:ext cx="694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고객만족도 향상을 </a:t>
            </a:r>
            <a:r>
              <a:rPr lang="ko-KR" altLang="en-US" b="1" dirty="0"/>
              <a:t>위한 </a:t>
            </a:r>
            <a:r>
              <a:rPr lang="ko-KR" altLang="en-US" b="1" dirty="0" smtClean="0"/>
              <a:t>신 상품 </a:t>
            </a:r>
            <a:r>
              <a:rPr lang="ko-KR" altLang="en-US" b="1" dirty="0"/>
              <a:t>개발 </a:t>
            </a:r>
            <a:endParaRPr lang="en-US" altLang="ko-KR" b="1" dirty="0"/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794444" y="256656"/>
            <a:ext cx="7846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200" b="1" dirty="0" smtClean="0"/>
              <a:t>과일</a:t>
            </a:r>
            <a:r>
              <a:rPr lang="en-US" altLang="ko-KR" sz="2200" b="1" dirty="0" smtClean="0"/>
              <a:t>(</a:t>
            </a:r>
            <a:r>
              <a:rPr lang="ko-KR" altLang="en-US" sz="2200" b="1" dirty="0" smtClean="0"/>
              <a:t>다과</a:t>
            </a:r>
            <a:r>
              <a:rPr lang="en-US" altLang="ko-KR" sz="2200" b="1" dirty="0" smtClean="0"/>
              <a:t>)</a:t>
            </a:r>
            <a:r>
              <a:rPr lang="ko-KR" altLang="en-US" sz="2200" b="1" dirty="0" smtClean="0"/>
              <a:t>도시락의 </a:t>
            </a:r>
            <a:r>
              <a:rPr lang="ko-KR" altLang="en-US" sz="3200" b="1" dirty="0" smtClean="0"/>
              <a:t> 상품 </a:t>
            </a:r>
            <a:r>
              <a:rPr lang="ko-KR" altLang="en-US" sz="3200" b="1" dirty="0" err="1" smtClean="0"/>
              <a:t>컨셉</a:t>
            </a:r>
            <a:r>
              <a:rPr lang="ko-KR" altLang="en-US" sz="3200" b="1" dirty="0" smtClean="0"/>
              <a:t> 조정</a:t>
            </a:r>
            <a:endParaRPr lang="en-US" altLang="ko-KR" sz="3000" b="1" dirty="0" smtClean="0"/>
          </a:p>
        </p:txBody>
      </p:sp>
      <p:sp>
        <p:nvSpPr>
          <p:cNvPr id="10" name="이등변 삼각형 9"/>
          <p:cNvSpPr/>
          <p:nvPr/>
        </p:nvSpPr>
        <p:spPr>
          <a:xfrm rot="10800000">
            <a:off x="2369341" y="2384676"/>
            <a:ext cx="3786835" cy="2073988"/>
          </a:xfrm>
          <a:prstGeom prst="triangle">
            <a:avLst>
              <a:gd name="adj" fmla="val 49685"/>
            </a:avLst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이등변 삼각형 25"/>
          <p:cNvSpPr/>
          <p:nvPr/>
        </p:nvSpPr>
        <p:spPr>
          <a:xfrm rot="10800000">
            <a:off x="2073911" y="3761634"/>
            <a:ext cx="4464496" cy="792088"/>
          </a:xfrm>
          <a:prstGeom prst="triangle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927312" y="2288431"/>
            <a:ext cx="576064" cy="10801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789998"/>
              </p:ext>
            </p:extLst>
          </p:nvPr>
        </p:nvGraphicFramePr>
        <p:xfrm>
          <a:off x="5461840" y="1416799"/>
          <a:ext cx="3523827" cy="244639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23827"/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/>
                        <a:t>컨셉</a:t>
                      </a:r>
                      <a:r>
                        <a:rPr lang="ko-KR" altLang="en-US" sz="2000" dirty="0" smtClean="0"/>
                        <a:t> 조정 사항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600" dirty="0" smtClean="0"/>
                        <a:t>1. </a:t>
                      </a:r>
                      <a:r>
                        <a:rPr lang="ko-KR" altLang="en-US" sz="1600" dirty="0" smtClean="0"/>
                        <a:t>강점 강화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baseline="0" dirty="0" err="1" smtClean="0"/>
                        <a:t>가성비</a:t>
                      </a:r>
                      <a:r>
                        <a:rPr lang="ko-KR" altLang="en-US" sz="1600" baseline="0" dirty="0" smtClean="0"/>
                        <a:t> 높은 과일도시락의 상품성 강조</a:t>
                      </a:r>
                      <a:r>
                        <a:rPr lang="en-US" altLang="ko-KR" sz="1600" baseline="0" dirty="0" smtClean="0"/>
                        <a:t>)</a:t>
                      </a:r>
                      <a:endParaRPr lang="en-US" altLang="ko-KR" sz="1600" dirty="0" smtClean="0"/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600" dirty="0" smtClean="0"/>
                        <a:t>2. </a:t>
                      </a:r>
                      <a:r>
                        <a:rPr lang="ko-KR" altLang="en-US" sz="1600" dirty="0" smtClean="0"/>
                        <a:t>적정 포장으로 고객불만사항 제거</a:t>
                      </a:r>
                      <a:r>
                        <a:rPr lang="en-US" altLang="ko-KR" sz="1600" dirty="0" smtClean="0"/>
                        <a:t>+</a:t>
                      </a:r>
                      <a:r>
                        <a:rPr lang="ko-KR" altLang="en-US" sz="1600" dirty="0" smtClean="0"/>
                        <a:t> 넉넉한 양 강조</a:t>
                      </a:r>
                      <a:endParaRPr lang="en-US" altLang="ko-KR" sz="1600" dirty="0" smtClean="0"/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1600" dirty="0" smtClean="0"/>
                        <a:t>3. </a:t>
                      </a:r>
                      <a:r>
                        <a:rPr lang="ko-KR" altLang="en-US" sz="1600" dirty="0" smtClean="0"/>
                        <a:t>포장용기의 크기와 수량을 다양하게 사용하여 </a:t>
                      </a:r>
                      <a:r>
                        <a:rPr lang="ko-KR" altLang="en-US" sz="1600" dirty="0" err="1" smtClean="0"/>
                        <a:t>맛있는과일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넉넉한 양을 드러내는 포장 적용</a:t>
                      </a:r>
                      <a:endParaRPr lang="en-US" altLang="ko-KR" sz="16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00909"/>
              </p:ext>
            </p:extLst>
          </p:nvPr>
        </p:nvGraphicFramePr>
        <p:xfrm>
          <a:off x="179512" y="4559664"/>
          <a:ext cx="8784976" cy="22685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16424"/>
                <a:gridCol w="4968552"/>
              </a:tblGrid>
              <a:tr h="5769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다양한 형태의 포장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다과 서브메뉴 보강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756512"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Ø"/>
                      </a:pPr>
                      <a:r>
                        <a:rPr lang="ko-KR" altLang="en-US" sz="1500" dirty="0" smtClean="0"/>
                        <a:t>칸막이</a:t>
                      </a:r>
                      <a:r>
                        <a:rPr lang="ko-KR" altLang="en-US" sz="1500" baseline="0" dirty="0" smtClean="0"/>
                        <a:t> 수가 많은 </a:t>
                      </a:r>
                      <a:r>
                        <a:rPr lang="ko-KR" altLang="en-US" sz="1500" baseline="0" dirty="0" err="1" smtClean="0"/>
                        <a:t>테이크아웃</a:t>
                      </a:r>
                      <a:r>
                        <a:rPr lang="ko-KR" altLang="en-US" sz="1500" baseline="0" dirty="0" smtClean="0"/>
                        <a:t> 용기로 교체</a:t>
                      </a:r>
                      <a:endParaRPr lang="en-US" altLang="ko-KR" sz="15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Ø"/>
                      </a:pPr>
                      <a:r>
                        <a:rPr lang="ko-KR" altLang="en-US" sz="1500" dirty="0" smtClean="0"/>
                        <a:t>작은 </a:t>
                      </a:r>
                      <a:r>
                        <a:rPr lang="en-US" altLang="ko-KR" sz="1500" dirty="0" smtClean="0"/>
                        <a:t>1</a:t>
                      </a:r>
                      <a:r>
                        <a:rPr lang="ko-KR" altLang="en-US" sz="1500" dirty="0" smtClean="0"/>
                        <a:t>칸</a:t>
                      </a:r>
                      <a:r>
                        <a:rPr lang="ko-KR" altLang="en-US" sz="1500" baseline="0" dirty="0" smtClean="0"/>
                        <a:t>을 여러 개 사용 </a:t>
                      </a:r>
                      <a:r>
                        <a:rPr lang="en-US" altLang="ko-KR" sz="1500" baseline="0" dirty="0" smtClean="0"/>
                        <a:t>– </a:t>
                      </a:r>
                      <a:r>
                        <a:rPr lang="ko-KR" altLang="en-US" sz="1500" baseline="0" dirty="0" smtClean="0"/>
                        <a:t>주머니 포장으로 맛과 모양 만족</a:t>
                      </a:r>
                      <a:endParaRPr lang="en-US" altLang="ko-KR" sz="15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Ø"/>
                      </a:pPr>
                      <a:r>
                        <a:rPr lang="ko-KR" altLang="en-US" sz="1500" dirty="0" err="1" smtClean="0"/>
                        <a:t>타워형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ko-KR" altLang="en-US" sz="1500" dirty="0" err="1" smtClean="0"/>
                        <a:t>벤티컵</a:t>
                      </a:r>
                      <a:r>
                        <a:rPr lang="ko-KR" altLang="en-US" sz="1500" dirty="0" smtClean="0"/>
                        <a:t> 포장 </a:t>
                      </a:r>
                      <a:r>
                        <a:rPr lang="en-US" altLang="ko-KR" sz="1500" dirty="0" smtClean="0"/>
                        <a:t>– </a:t>
                      </a:r>
                      <a:r>
                        <a:rPr lang="ko-KR" altLang="en-US" sz="1500" dirty="0" smtClean="0"/>
                        <a:t>야외 행사 제공 시 고객 만족도 업</a:t>
                      </a:r>
                      <a:r>
                        <a:rPr lang="en-US" altLang="ko-KR" sz="1500" dirty="0" smtClean="0"/>
                        <a:t>(</a:t>
                      </a:r>
                      <a:r>
                        <a:rPr lang="ko-KR" altLang="en-US" sz="1500" dirty="0" err="1" smtClean="0"/>
                        <a:t>한손에</a:t>
                      </a:r>
                      <a:r>
                        <a:rPr lang="ko-KR" altLang="en-US" sz="1500" dirty="0" smtClean="0"/>
                        <a:t> 들고 먹기 편한 포장</a:t>
                      </a:r>
                      <a:r>
                        <a:rPr lang="en-US" altLang="ko-KR" sz="1500" dirty="0" smtClean="0"/>
                        <a:t>)</a:t>
                      </a:r>
                      <a:endParaRPr lang="ko-KR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Ø"/>
                      </a:pPr>
                      <a:r>
                        <a:rPr lang="ko-KR" altLang="en-US" sz="1500" dirty="0" smtClean="0"/>
                        <a:t>누구나 좋아하는 과일 말랭이 </a:t>
                      </a:r>
                      <a:r>
                        <a:rPr lang="en-US" altLang="ko-KR" sz="1500" dirty="0" smtClean="0"/>
                        <a:t>&amp; </a:t>
                      </a:r>
                      <a:r>
                        <a:rPr lang="ko-KR" altLang="en-US" sz="1500" dirty="0" smtClean="0"/>
                        <a:t>고구마 말랭이</a:t>
                      </a:r>
                      <a:endParaRPr lang="en-US" altLang="ko-KR" sz="15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Ø"/>
                      </a:pPr>
                      <a:r>
                        <a:rPr lang="ko-KR" altLang="en-US" sz="1500" dirty="0" smtClean="0"/>
                        <a:t>건강한 맛 </a:t>
                      </a:r>
                      <a:r>
                        <a:rPr lang="en-US" altLang="ko-KR" sz="1500" dirty="0" smtClean="0"/>
                        <a:t>+ </a:t>
                      </a:r>
                      <a:r>
                        <a:rPr lang="ko-KR" altLang="en-US" sz="1500" dirty="0" smtClean="0"/>
                        <a:t>달콤한 기호도 만족의 </a:t>
                      </a:r>
                      <a:r>
                        <a:rPr lang="ko-KR" altLang="en-US" sz="1500" dirty="0" err="1" smtClean="0"/>
                        <a:t>에너지바</a:t>
                      </a:r>
                      <a:r>
                        <a:rPr lang="en-US" altLang="ko-KR" sz="1500" dirty="0" smtClean="0"/>
                        <a:t>(</a:t>
                      </a:r>
                      <a:r>
                        <a:rPr lang="ko-KR" altLang="en-US" sz="1500" dirty="0" smtClean="0"/>
                        <a:t>견과류</a:t>
                      </a:r>
                      <a:r>
                        <a:rPr lang="en-US" altLang="ko-KR" sz="1500" dirty="0" smtClean="0"/>
                        <a:t>&amp;</a:t>
                      </a:r>
                      <a:r>
                        <a:rPr lang="ko-KR" altLang="en-US" sz="1500" dirty="0" smtClean="0"/>
                        <a:t>시리얼</a:t>
                      </a:r>
                      <a:r>
                        <a:rPr lang="en-US" altLang="ko-KR" sz="1500" dirty="0" smtClean="0"/>
                        <a:t>)</a:t>
                      </a:r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Ø"/>
                      </a:pPr>
                      <a:r>
                        <a:rPr lang="ko-KR" altLang="en-US" sz="1500" dirty="0" smtClean="0"/>
                        <a:t>계절에 따라 주문고객의 기호에 따라 다양한 서브메뉴 </a:t>
                      </a:r>
                      <a:r>
                        <a:rPr lang="en-US" altLang="ko-KR" sz="1500" dirty="0" smtClean="0"/>
                        <a:t>: </a:t>
                      </a:r>
                      <a:r>
                        <a:rPr lang="ko-KR" altLang="en-US" sz="1500" dirty="0" smtClean="0"/>
                        <a:t>증편</a:t>
                      </a:r>
                      <a:r>
                        <a:rPr lang="en-US" altLang="ko-KR" sz="1500" dirty="0" smtClean="0"/>
                        <a:t>.</a:t>
                      </a:r>
                      <a:r>
                        <a:rPr lang="ko-KR" altLang="en-US" sz="1500" dirty="0" err="1" smtClean="0"/>
                        <a:t>설기떡</a:t>
                      </a:r>
                      <a:r>
                        <a:rPr lang="ko-KR" altLang="en-US" sz="1500" dirty="0" smtClean="0"/>
                        <a:t> </a:t>
                      </a:r>
                      <a:r>
                        <a:rPr lang="en-US" altLang="ko-KR" sz="1500" dirty="0" smtClean="0"/>
                        <a:t>&amp; </a:t>
                      </a:r>
                      <a:r>
                        <a:rPr lang="ko-KR" altLang="en-US" sz="1500" dirty="0" smtClean="0"/>
                        <a:t>과일과 어울리는 부드러운 쿠키</a:t>
                      </a:r>
                      <a:r>
                        <a:rPr lang="en-US" altLang="ko-KR" sz="1500" dirty="0" smtClean="0"/>
                        <a:t>&amp; </a:t>
                      </a:r>
                      <a:r>
                        <a:rPr lang="ko-KR" altLang="en-US" sz="1500" dirty="0" smtClean="0"/>
                        <a:t>과일샐러드로 먹을 수 있는 과일과 </a:t>
                      </a:r>
                      <a:r>
                        <a:rPr lang="ko-KR" altLang="en-US" sz="1500" dirty="0" err="1" smtClean="0"/>
                        <a:t>요거트</a:t>
                      </a:r>
                      <a:r>
                        <a:rPr lang="ko-KR" altLang="en-US" sz="1500" dirty="0" smtClean="0"/>
                        <a:t> 세트</a:t>
                      </a:r>
                      <a:endParaRPr lang="ko-KR" altLang="en-US" sz="15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2" descr="C:\Users\user\Documents\자영업컨설팅-mhkim\2019\2019년 0412노인인력개발원\부산영도시니어클럽-싱싱과일가게\부산영도사진\과일 일러스트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5443"/>
            <a:ext cx="387753" cy="21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745157"/>
              </p:ext>
            </p:extLst>
          </p:nvPr>
        </p:nvGraphicFramePr>
        <p:xfrm>
          <a:off x="123240" y="1431848"/>
          <a:ext cx="5106172" cy="24002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106172"/>
              </a:tblGrid>
              <a:tr h="6019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상품개발 시</a:t>
                      </a:r>
                      <a:r>
                        <a:rPr lang="en-US" altLang="ko-KR" sz="2000" dirty="0" smtClean="0"/>
                        <a:t>,</a:t>
                      </a:r>
                      <a:r>
                        <a:rPr lang="ko-KR" altLang="en-US" sz="2000" dirty="0" smtClean="0"/>
                        <a:t> 고려사항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err="1" smtClean="0"/>
                        <a:t>테이크</a:t>
                      </a:r>
                      <a:r>
                        <a:rPr lang="ko-KR" altLang="en-US" sz="1600" dirty="0" smtClean="0"/>
                        <a:t> 아웃 용기 </a:t>
                      </a:r>
                      <a:r>
                        <a:rPr lang="en-US" altLang="ko-KR" sz="1600" dirty="0" smtClean="0"/>
                        <a:t>– </a:t>
                      </a:r>
                      <a:r>
                        <a:rPr lang="ko-KR" altLang="en-US" sz="1600" dirty="0" err="1" smtClean="0"/>
                        <a:t>가성비</a:t>
                      </a:r>
                      <a:r>
                        <a:rPr lang="ko-KR" altLang="en-US" sz="1600" dirty="0" smtClean="0"/>
                        <a:t> 높은 포장 적용을 위한 가용 비용</a:t>
                      </a:r>
                      <a:r>
                        <a:rPr lang="ko-KR" altLang="en-US" sz="1600" baseline="0" dirty="0" smtClean="0"/>
                        <a:t> 정하기 </a:t>
                      </a:r>
                      <a:r>
                        <a:rPr lang="en-US" altLang="ko-KR" sz="1600" baseline="0" dirty="0" smtClean="0"/>
                        <a:t>(</a:t>
                      </a:r>
                      <a:r>
                        <a:rPr lang="ko-KR" altLang="en-US" sz="1600" baseline="0" dirty="0" smtClean="0"/>
                        <a:t>예시</a:t>
                      </a:r>
                      <a:r>
                        <a:rPr lang="en-US" altLang="ko-KR" sz="1600" baseline="0" dirty="0" smtClean="0"/>
                        <a:t>. </a:t>
                      </a:r>
                      <a:r>
                        <a:rPr lang="ko-KR" altLang="en-US" sz="1600" baseline="0" dirty="0" smtClean="0"/>
                        <a:t>판매가의 </a:t>
                      </a:r>
                      <a:r>
                        <a:rPr lang="en-US" altLang="ko-KR" sz="1600" baseline="0" dirty="0" smtClean="0"/>
                        <a:t>10% </a:t>
                      </a:r>
                      <a:r>
                        <a:rPr lang="ko-KR" altLang="en-US" sz="1600" baseline="0" dirty="0" smtClean="0"/>
                        <a:t>미만</a:t>
                      </a:r>
                      <a:r>
                        <a:rPr lang="en-US" altLang="ko-KR" sz="1600" baseline="0" dirty="0" smtClean="0"/>
                        <a:t>) </a:t>
                      </a:r>
                      <a:endParaRPr lang="en-US" altLang="ko-KR" sz="16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과일 맛이 섞이지 않는 포장법 필요</a:t>
                      </a: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고객불편사항으로 반드시 개선되어야 한다</a:t>
                      </a:r>
                      <a:r>
                        <a:rPr lang="en-US" altLang="ko-KR" sz="1600" dirty="0" smtClean="0"/>
                        <a:t>.</a:t>
                      </a:r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빠른 제조가 가능할 것</a:t>
                      </a:r>
                      <a:r>
                        <a:rPr lang="en-US" altLang="ko-KR" sz="1600" dirty="0" smtClean="0"/>
                        <a:t>-</a:t>
                      </a:r>
                      <a:r>
                        <a:rPr lang="ko-KR" altLang="en-US" sz="1600" dirty="0" smtClean="0"/>
                        <a:t>업무효율반영</a:t>
                      </a:r>
                      <a:endParaRPr lang="en-US" altLang="ko-KR" sz="1600" dirty="0" smtClean="0"/>
                    </a:p>
                    <a:p>
                      <a:pPr marL="285750" indent="-285750" latinLnBrk="1"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600" dirty="0" smtClean="0"/>
                        <a:t>다양한 고객의 </a:t>
                      </a:r>
                      <a:r>
                        <a:rPr lang="ko-KR" altLang="en-US" sz="1600" dirty="0" err="1" smtClean="0"/>
                        <a:t>니즈를</a:t>
                      </a:r>
                      <a:r>
                        <a:rPr lang="ko-KR" altLang="en-US" sz="1600" dirty="0" smtClean="0"/>
                        <a:t> 만족시킬 것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세미나용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외부 행사용 포장</a:t>
                      </a:r>
                      <a:r>
                        <a:rPr lang="en-US" altLang="ko-KR" sz="1600" dirty="0" smtClean="0"/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090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92830" y="1112247"/>
            <a:ext cx="694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신규고객창출을 </a:t>
            </a:r>
            <a:r>
              <a:rPr lang="ko-KR" altLang="en-US" b="1" dirty="0"/>
              <a:t>위한 </a:t>
            </a:r>
            <a:r>
              <a:rPr lang="ko-KR" altLang="en-US" b="1" dirty="0" smtClean="0"/>
              <a:t>신 상품 개발 </a:t>
            </a:r>
            <a:r>
              <a:rPr lang="en-US" altLang="ko-KR" b="1" dirty="0" smtClean="0"/>
              <a:t>/ </a:t>
            </a:r>
            <a:r>
              <a:rPr lang="ko-KR" altLang="en-US" b="1" dirty="0" smtClean="0"/>
              <a:t>포장 연출 예시 </a:t>
            </a:r>
            <a:endParaRPr lang="en-US" altLang="ko-KR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330" y="2022518"/>
            <a:ext cx="1620688" cy="1656184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32" y="4145764"/>
            <a:ext cx="1567586" cy="2063674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3850" y="1988840"/>
            <a:ext cx="8568630" cy="1754326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smtClean="0"/>
              <a:t>과일꽂이 도시락</a:t>
            </a:r>
            <a:endParaRPr lang="en-US" altLang="ko-KR" b="1" dirty="0" smtClean="0"/>
          </a:p>
          <a:p>
            <a:r>
              <a:rPr lang="ko-KR" altLang="en-US" b="1" dirty="0" smtClean="0"/>
              <a:t> </a:t>
            </a:r>
            <a:endParaRPr lang="en-US" altLang="ko-KR" b="1" dirty="0" smtClean="0"/>
          </a:p>
          <a:p>
            <a:r>
              <a:rPr lang="en-US" altLang="ko-KR" dirty="0" smtClean="0"/>
              <a:t>-   </a:t>
            </a:r>
            <a:r>
              <a:rPr lang="ko-KR" altLang="en-US" dirty="0" smtClean="0"/>
              <a:t>투명 </a:t>
            </a:r>
            <a:r>
              <a:rPr lang="en-US" altLang="ko-KR" dirty="0" smtClean="0"/>
              <a:t>PP</a:t>
            </a:r>
            <a:r>
              <a:rPr lang="ko-KR" altLang="en-US" dirty="0" smtClean="0"/>
              <a:t>봉지와 꽂이에 과일을 꽂고 세워서 이동 </a:t>
            </a:r>
            <a:r>
              <a:rPr lang="en-US" altLang="ko-KR" dirty="0" smtClean="0"/>
              <a:t>&amp; </a:t>
            </a:r>
            <a:r>
              <a:rPr lang="ko-KR" altLang="en-US" dirty="0" smtClean="0"/>
              <a:t>제공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알록달록한 모양새가 </a:t>
            </a:r>
            <a:r>
              <a:rPr lang="ko-KR" altLang="en-US" dirty="0" err="1" smtClean="0"/>
              <a:t>이쁘고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한손에</a:t>
            </a:r>
            <a:r>
              <a:rPr lang="ko-KR" altLang="en-US" dirty="0" smtClean="0"/>
              <a:t> 들고 먹기 편한 스타일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젊은 고객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어린이 </a:t>
            </a:r>
            <a:r>
              <a:rPr lang="ko-KR" altLang="en-US" dirty="0" smtClean="0"/>
              <a:t>고</a:t>
            </a:r>
            <a:r>
              <a:rPr lang="ko-KR" altLang="en-US" dirty="0"/>
              <a:t>객</a:t>
            </a:r>
            <a:r>
              <a:rPr lang="ko-KR" altLang="en-US" dirty="0" smtClean="0"/>
              <a:t> </a:t>
            </a:r>
            <a:r>
              <a:rPr lang="ko-KR" altLang="en-US" dirty="0" smtClean="0"/>
              <a:t>대상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야외 행사용 포장에 어울림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23850" y="4023439"/>
            <a:ext cx="8568630" cy="230832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복주머니형</a:t>
            </a:r>
            <a:r>
              <a:rPr lang="ko-KR" altLang="en-US" b="1" dirty="0" smtClean="0"/>
              <a:t> 도시락</a:t>
            </a:r>
            <a:endParaRPr lang="en-US" altLang="ko-KR" b="1" dirty="0" smtClean="0"/>
          </a:p>
          <a:p>
            <a:r>
              <a:rPr lang="ko-KR" altLang="en-US" b="1" dirty="0" smtClean="0"/>
              <a:t> </a:t>
            </a:r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1</a:t>
            </a:r>
            <a:r>
              <a:rPr lang="ko-KR" altLang="en-US" dirty="0" smtClean="0"/>
              <a:t>칸 소형 도시락용기에 과일 숫자대로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과일</a:t>
            </a:r>
            <a:r>
              <a:rPr lang="en-US" altLang="ko-KR" dirty="0" smtClean="0"/>
              <a:t>&amp;</a:t>
            </a:r>
            <a:r>
              <a:rPr lang="ko-KR" altLang="en-US" dirty="0" smtClean="0"/>
              <a:t>다과의 숫자대로</a:t>
            </a:r>
            <a:endParaRPr lang="en-US" altLang="ko-KR" dirty="0"/>
          </a:p>
          <a:p>
            <a:r>
              <a:rPr lang="en-US" altLang="ko-KR" dirty="0" smtClean="0"/>
              <a:t>  </a:t>
            </a:r>
            <a:r>
              <a:rPr lang="ko-KR" altLang="en-US" dirty="0" smtClean="0"/>
              <a:t> 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투명 비닐 </a:t>
            </a:r>
            <a:r>
              <a:rPr lang="ko-KR" altLang="en-US" dirty="0" err="1" smtClean="0"/>
              <a:t>캐리어에</a:t>
            </a:r>
            <a:r>
              <a:rPr lang="ko-KR" altLang="en-US" dirty="0" smtClean="0"/>
              <a:t> 층층이 쌓은 후 포장끈으로 </a:t>
            </a:r>
            <a:r>
              <a:rPr lang="ko-KR" altLang="en-US" dirty="0" err="1" smtClean="0"/>
              <a:t>복주머니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형태로 마감 </a:t>
            </a:r>
            <a:r>
              <a:rPr lang="en-US" altLang="ko-KR" dirty="0" smtClean="0"/>
              <a:t>&amp; </a:t>
            </a:r>
            <a:r>
              <a:rPr lang="ko-KR" altLang="en-US" dirty="0" smtClean="0"/>
              <a:t>제공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과일 각각의 맛을 즐길 수 있으며 포장이 쉽고 빠르다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err="1" smtClean="0"/>
              <a:t>테이크아웃</a:t>
            </a:r>
            <a:r>
              <a:rPr lang="ko-KR" altLang="en-US" dirty="0" smtClean="0"/>
              <a:t> 용기의 수가 많을수록 포장 비용이 증가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94444" y="256656"/>
            <a:ext cx="7846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200" b="1" dirty="0" smtClean="0"/>
              <a:t>고객의 </a:t>
            </a:r>
            <a:r>
              <a:rPr lang="ko-KR" altLang="en-US" sz="2200" b="1" dirty="0" err="1"/>
              <a:t>니즈를</a:t>
            </a:r>
            <a:r>
              <a:rPr lang="ko-KR" altLang="en-US" sz="2200" b="1" dirty="0"/>
              <a:t> 만족시키는 </a:t>
            </a:r>
            <a:r>
              <a:rPr lang="ko-KR" altLang="en-US" sz="3200" b="1" dirty="0"/>
              <a:t>신 </a:t>
            </a:r>
            <a:r>
              <a:rPr lang="ko-KR" altLang="en-US" sz="3200" b="1" dirty="0" smtClean="0"/>
              <a:t>상품 개발</a:t>
            </a:r>
            <a:endParaRPr lang="en-US" altLang="ko-KR" sz="3000" b="1" dirty="0" smtClean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500000">
            <a:off x="427955" y="428148"/>
            <a:ext cx="220760" cy="2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910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92830" y="1112247"/>
            <a:ext cx="694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신규고객창출을 </a:t>
            </a:r>
            <a:r>
              <a:rPr lang="ko-KR" altLang="en-US" b="1" dirty="0"/>
              <a:t>위한 </a:t>
            </a:r>
            <a:r>
              <a:rPr lang="ko-KR" altLang="en-US" b="1" dirty="0" smtClean="0"/>
              <a:t>신 </a:t>
            </a:r>
            <a:r>
              <a:rPr lang="ko-KR" altLang="en-US" b="1" dirty="0"/>
              <a:t>상품 개발 </a:t>
            </a:r>
            <a:r>
              <a:rPr lang="en-US" altLang="ko-KR" b="1" dirty="0" smtClean="0"/>
              <a:t>/ </a:t>
            </a:r>
            <a:r>
              <a:rPr lang="ko-KR" altLang="en-US" b="1" dirty="0"/>
              <a:t>포장 연출 예시 </a:t>
            </a:r>
            <a:endParaRPr lang="en-US" altLang="ko-KR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0221" y="1772816"/>
            <a:ext cx="8340448" cy="480131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타워형</a:t>
            </a:r>
            <a:r>
              <a:rPr lang="ko-KR" altLang="en-US" b="1" dirty="0" smtClean="0"/>
              <a:t> 컵 다과도시락 </a:t>
            </a:r>
            <a:endParaRPr lang="en-US" altLang="ko-KR" b="1" dirty="0" smtClean="0"/>
          </a:p>
          <a:p>
            <a:r>
              <a:rPr lang="ko-KR" altLang="en-US" b="1" dirty="0" smtClean="0"/>
              <a:t> </a:t>
            </a:r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큰 </a:t>
            </a:r>
            <a:r>
              <a:rPr lang="ko-KR" altLang="en-US" dirty="0" err="1" smtClean="0"/>
              <a:t>테이크아웃</a:t>
            </a:r>
            <a:r>
              <a:rPr lang="ko-KR" altLang="en-US" dirty="0" smtClean="0"/>
              <a:t> 용 컵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예시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벤티</a:t>
            </a:r>
            <a:r>
              <a:rPr lang="ko-KR" altLang="en-US" dirty="0" smtClean="0"/>
              <a:t> 사이즈 컵과 뚜껑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안에 다과와 소형 </a:t>
            </a:r>
            <a:r>
              <a:rPr lang="ko-KR" altLang="en-US" dirty="0" err="1" smtClean="0"/>
              <a:t>베이킹용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컵</a:t>
            </a:r>
            <a:r>
              <a:rPr lang="en-US" altLang="ko-KR" dirty="0"/>
              <a:t> </a:t>
            </a:r>
            <a:r>
              <a:rPr lang="ko-KR" altLang="en-US" dirty="0" smtClean="0"/>
              <a:t>혹은 </a:t>
            </a:r>
            <a:r>
              <a:rPr lang="ko-KR" altLang="en-US" dirty="0" err="1" smtClean="0"/>
              <a:t>테이크아웃</a:t>
            </a:r>
            <a:r>
              <a:rPr lang="ko-KR" altLang="en-US" dirty="0" smtClean="0"/>
              <a:t> 용 소형디저트 컵을 겹쳐 넣고 층층이 쌓은 컵 안에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과일을 넣고 포장한다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콜팝</a:t>
            </a:r>
            <a:r>
              <a:rPr lang="ko-KR" altLang="en-US" dirty="0" smtClean="0"/>
              <a:t> 용기 스타일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한 손으로 다과 도시락을 들고 다니며 먹을 수 있어 야외 행사장 제공 시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고객의 편리함 </a:t>
            </a:r>
            <a:r>
              <a:rPr lang="en-US" altLang="ko-KR" dirty="0" smtClean="0"/>
              <a:t>UP.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내부 포장 용기가 증가 할 수록 포장 비용도 증가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378119"/>
            <a:ext cx="2286250" cy="2103704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28" y="4392826"/>
            <a:ext cx="1968924" cy="2063595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직사각형 12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94444" y="256656"/>
            <a:ext cx="7846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200" b="1" dirty="0" smtClean="0"/>
              <a:t>고객의 </a:t>
            </a:r>
            <a:r>
              <a:rPr lang="ko-KR" altLang="en-US" sz="2200" b="1" dirty="0" err="1"/>
              <a:t>니즈를</a:t>
            </a:r>
            <a:r>
              <a:rPr lang="ko-KR" altLang="en-US" sz="2200" b="1" dirty="0"/>
              <a:t> 만족시키는 </a:t>
            </a:r>
            <a:r>
              <a:rPr lang="ko-KR" altLang="en-US" sz="3200" b="1" dirty="0"/>
              <a:t>신 </a:t>
            </a:r>
            <a:r>
              <a:rPr lang="ko-KR" altLang="en-US" sz="3200" b="1" dirty="0" smtClean="0"/>
              <a:t>상품 개발</a:t>
            </a:r>
            <a:endParaRPr lang="en-US" altLang="ko-KR" sz="3000" b="1" dirty="0" smtClean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500000">
            <a:off x="427955" y="428148"/>
            <a:ext cx="220760" cy="2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420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92830" y="1112247"/>
            <a:ext cx="694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신규고객창출을 </a:t>
            </a:r>
            <a:r>
              <a:rPr lang="ko-KR" altLang="en-US" b="1" dirty="0"/>
              <a:t>위한 </a:t>
            </a:r>
            <a:r>
              <a:rPr lang="ko-KR" altLang="en-US" b="1" dirty="0" smtClean="0"/>
              <a:t>신 </a:t>
            </a:r>
            <a:r>
              <a:rPr lang="ko-KR" altLang="en-US" b="1" dirty="0"/>
              <a:t>상품 개발 </a:t>
            </a:r>
            <a:r>
              <a:rPr lang="en-US" altLang="ko-KR" b="1" dirty="0" smtClean="0"/>
              <a:t>/ </a:t>
            </a:r>
            <a:r>
              <a:rPr lang="ko-KR" altLang="en-US" b="1" dirty="0"/>
              <a:t>포장 연출 예시 </a:t>
            </a:r>
            <a:endParaRPr lang="en-US" altLang="ko-KR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5132" y="1674340"/>
            <a:ext cx="8814120" cy="590931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smtClean="0"/>
              <a:t>기존 포장 활용의 예시 </a:t>
            </a:r>
            <a:endParaRPr lang="en-US" altLang="ko-KR" b="1" dirty="0" smtClean="0"/>
          </a:p>
          <a:p>
            <a:r>
              <a:rPr lang="ko-KR" altLang="en-US" b="1" dirty="0" smtClean="0"/>
              <a:t>  </a:t>
            </a:r>
            <a:r>
              <a:rPr lang="en-US" altLang="ko-KR" dirty="0" smtClean="0"/>
              <a:t>- </a:t>
            </a:r>
            <a:r>
              <a:rPr lang="ko-KR" altLang="en-US" dirty="0" smtClean="0"/>
              <a:t>기존 </a:t>
            </a:r>
            <a:r>
              <a:rPr lang="en-US" altLang="ko-KR" dirty="0" smtClean="0"/>
              <a:t>2</a:t>
            </a:r>
            <a:r>
              <a:rPr lang="ko-KR" altLang="en-US" dirty="0" smtClean="0"/>
              <a:t>칸 다과 도시락에 소형 </a:t>
            </a:r>
            <a:r>
              <a:rPr lang="ko-KR" altLang="en-US" dirty="0" err="1" smtClean="0"/>
              <a:t>화과자</a:t>
            </a:r>
            <a:r>
              <a:rPr lang="ko-KR" altLang="en-US" dirty="0" smtClean="0"/>
              <a:t> 케이스를 넣어 간이 칸막이로 활용</a:t>
            </a:r>
            <a:endParaRPr lang="en-US" altLang="ko-KR" dirty="0" smtClean="0"/>
          </a:p>
          <a:p>
            <a:endParaRPr lang="en-US" altLang="ko-KR" b="1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smtClean="0"/>
              <a:t>말린 과일 </a:t>
            </a:r>
            <a:r>
              <a:rPr lang="ko-KR" altLang="en-US" b="1" dirty="0"/>
              <a:t>다과 도시락의 </a:t>
            </a:r>
            <a:r>
              <a:rPr lang="ko-KR" altLang="en-US" b="1" dirty="0" smtClean="0"/>
              <a:t>예시</a:t>
            </a:r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말린 토마토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말린 바나나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말린 고구마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견과류로 서브 메뉴 보강</a:t>
            </a:r>
            <a:endParaRPr lang="en-US" altLang="ko-KR" dirty="0"/>
          </a:p>
          <a:p>
            <a:r>
              <a:rPr lang="en-US" altLang="ko-KR" dirty="0" smtClean="0"/>
              <a:t>                                                  -  </a:t>
            </a:r>
            <a:r>
              <a:rPr lang="ko-KR" altLang="en-US" dirty="0" smtClean="0"/>
              <a:t>다양한 맛과 든든한 포만감 제공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                         -  </a:t>
            </a:r>
            <a:r>
              <a:rPr lang="ko-KR" altLang="en-US" dirty="0" err="1" smtClean="0"/>
              <a:t>싱싱가게</a:t>
            </a:r>
            <a:r>
              <a:rPr lang="ko-KR" altLang="en-US" dirty="0" smtClean="0"/>
              <a:t> 판매상품 중 신선식품 </a:t>
            </a:r>
            <a:r>
              <a:rPr lang="ko-KR" altLang="en-US" dirty="0" err="1" smtClean="0"/>
              <a:t>재가공을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                           </a:t>
            </a:r>
            <a:r>
              <a:rPr lang="ko-KR" altLang="en-US" dirty="0" smtClean="0"/>
              <a:t> 통한</a:t>
            </a:r>
            <a:r>
              <a:rPr lang="en-US" altLang="ko-KR" dirty="0" smtClean="0"/>
              <a:t> </a:t>
            </a:r>
            <a:r>
              <a:rPr lang="ko-KR" altLang="en-US" dirty="0" smtClean="0"/>
              <a:t>재고관리 효율 향상 효과 발생</a:t>
            </a:r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69" y="2693795"/>
            <a:ext cx="3226167" cy="1391661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35" y="4806019"/>
            <a:ext cx="3265801" cy="1861666"/>
          </a:xfrm>
          <a:prstGeom prst="rect">
            <a:avLst/>
          </a:prstGeom>
          <a:ln w="3175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직사각형 12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94444" y="256656"/>
            <a:ext cx="7846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200" b="1" dirty="0" smtClean="0"/>
              <a:t>고객의 </a:t>
            </a:r>
            <a:r>
              <a:rPr lang="ko-KR" altLang="en-US" sz="2200" b="1" dirty="0" err="1"/>
              <a:t>니즈를</a:t>
            </a:r>
            <a:r>
              <a:rPr lang="ko-KR" altLang="en-US" sz="2200" b="1" dirty="0"/>
              <a:t> 만족시키는 </a:t>
            </a:r>
            <a:r>
              <a:rPr lang="ko-KR" altLang="en-US" sz="3200" b="1" dirty="0"/>
              <a:t>신 </a:t>
            </a:r>
            <a:r>
              <a:rPr lang="ko-KR" altLang="en-US" sz="3200" b="1" dirty="0" smtClean="0"/>
              <a:t>상품 개발</a:t>
            </a:r>
            <a:endParaRPr lang="en-US" altLang="ko-KR" sz="3000" b="1" dirty="0" smtClean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500000">
            <a:off x="427955" y="428148"/>
            <a:ext cx="220760" cy="2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166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92830" y="1112247"/>
            <a:ext cx="694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 smtClean="0"/>
              <a:t>테이크아웃</a:t>
            </a:r>
            <a:r>
              <a:rPr lang="ko-KR" altLang="en-US" b="1" dirty="0" smtClean="0"/>
              <a:t> 용기 판매처 정보 제공 </a:t>
            </a:r>
            <a:endParaRPr lang="en-US" altLang="ko-KR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5132" y="1674340"/>
            <a:ext cx="8814120" cy="5078313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인터넷 쇼핑몰 </a:t>
            </a:r>
            <a:r>
              <a:rPr lang="en-US" altLang="ko-KR" dirty="0" smtClean="0"/>
              <a:t>-</a:t>
            </a:r>
            <a:r>
              <a:rPr lang="ko-KR" altLang="en-US" dirty="0" smtClean="0"/>
              <a:t> 방산</a:t>
            </a:r>
            <a:r>
              <a:rPr lang="en-US" altLang="ko-KR" dirty="0" smtClean="0"/>
              <a:t>365 ( </a:t>
            </a:r>
            <a:r>
              <a:rPr lang="en-US" altLang="ko-KR" dirty="0" smtClean="0">
                <a:hlinkClick r:id="rId3"/>
              </a:rPr>
              <a:t>www.bangsan365.com</a:t>
            </a:r>
            <a:r>
              <a:rPr lang="en-US" altLang="ko-KR" dirty="0" smtClean="0"/>
              <a:t> ) / </a:t>
            </a:r>
            <a:r>
              <a:rPr lang="ko-KR" altLang="en-US" dirty="0" smtClean="0"/>
              <a:t>오프라인 </a:t>
            </a:r>
            <a:r>
              <a:rPr lang="ko-KR" altLang="en-US" dirty="0" err="1" smtClean="0"/>
              <a:t>점포명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청명앤청솔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88" y="2276872"/>
            <a:ext cx="5436096" cy="3056312"/>
          </a:xfrm>
          <a:prstGeom prst="rect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59" y="2722239"/>
            <a:ext cx="5949677" cy="3960074"/>
          </a:xfrm>
          <a:prstGeom prst="rect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491306" y="4213496"/>
            <a:ext cx="1152128" cy="200036"/>
          </a:xfrm>
          <a:prstGeom prst="roundRect">
            <a:avLst/>
          </a:prstGeom>
          <a:noFill/>
          <a:ln w="38100">
            <a:solidFill>
              <a:srgbClr val="1305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730188" y="3113204"/>
            <a:ext cx="2401396" cy="288032"/>
          </a:xfrm>
          <a:prstGeom prst="roundRect">
            <a:avLst/>
          </a:prstGeom>
          <a:noFill/>
          <a:ln w="38100">
            <a:solidFill>
              <a:srgbClr val="1305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구부러진 연결선 7"/>
          <p:cNvCxnSpPr>
            <a:endCxn id="15" idx="1"/>
          </p:cNvCxnSpPr>
          <p:nvPr/>
        </p:nvCxnSpPr>
        <p:spPr>
          <a:xfrm flipV="1">
            <a:off x="794444" y="3257220"/>
            <a:ext cx="1935744" cy="956276"/>
          </a:xfrm>
          <a:prstGeom prst="curvedConnector3">
            <a:avLst/>
          </a:prstGeom>
          <a:ln w="38100">
            <a:solidFill>
              <a:srgbClr val="1305C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323850" y="821240"/>
            <a:ext cx="882015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794444" y="256656"/>
            <a:ext cx="7846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200" b="1" dirty="0" smtClean="0"/>
              <a:t>고객의 </a:t>
            </a:r>
            <a:r>
              <a:rPr lang="ko-KR" altLang="en-US" sz="2200" b="1" dirty="0" err="1"/>
              <a:t>니즈를</a:t>
            </a:r>
            <a:r>
              <a:rPr lang="ko-KR" altLang="en-US" sz="2200" b="1" dirty="0"/>
              <a:t> 만족시키는 </a:t>
            </a:r>
            <a:r>
              <a:rPr lang="ko-KR" altLang="en-US" sz="3200" b="1" dirty="0"/>
              <a:t>신 </a:t>
            </a:r>
            <a:r>
              <a:rPr lang="ko-KR" altLang="en-US" sz="3200" b="1" dirty="0" smtClean="0"/>
              <a:t>상품 개발</a:t>
            </a:r>
            <a:endParaRPr lang="en-US" altLang="ko-KR" sz="3000" b="1" dirty="0" smtClean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500000">
            <a:off x="427955" y="428148"/>
            <a:ext cx="220760" cy="297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8836" y="5603308"/>
            <a:ext cx="2504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 smtClean="0"/>
              <a:t>방산시장 최대규모의 포장재 판매 업체로 합리적인 가격과 다양한 용기 상품을 보유한 장점이 있다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1155822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/>
          <p:cNvSpPr>
            <a:spLocks noChangeArrowheads="1"/>
          </p:cNvSpPr>
          <p:nvPr/>
        </p:nvSpPr>
        <p:spPr bwMode="auto">
          <a:xfrm flipV="1">
            <a:off x="286" y="6669088"/>
            <a:ext cx="8064500" cy="730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748668" y="3000696"/>
            <a:ext cx="3727178" cy="7123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 anchor="ctr">
            <a:spAutoFit/>
          </a:bodyPr>
          <a:lstStyle/>
          <a:p>
            <a:pPr algn="ctr" defTabSz="762000">
              <a:lnSpc>
                <a:spcPct val="160000"/>
              </a:lnSpc>
            </a:pPr>
            <a:r>
              <a:rPr lang="ko-KR" altLang="en-US" sz="3000" b="1" dirty="0"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lang="en-US" altLang="ko-KR" sz="3000" b="1" dirty="0">
                <a:latin typeface="HY헤드라인M" pitchFamily="18" charset="-127"/>
                <a:ea typeface="HY헤드라인M" pitchFamily="18" charset="-127"/>
              </a:rPr>
              <a:t>.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3086300" y="3183409"/>
            <a:ext cx="477277" cy="431357"/>
            <a:chOff x="1550996" y="505858"/>
            <a:chExt cx="761297" cy="618195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0996" y="505858"/>
              <a:ext cx="600075" cy="547688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0000">
              <a:off x="1921164" y="904345"/>
              <a:ext cx="391129" cy="2197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4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3681</TotalTime>
  <Words>1227</Words>
  <Application>Microsoft Office PowerPoint</Application>
  <PresentationFormat>화면 슬라이드 쇼(4:3)</PresentationFormat>
  <Paragraphs>233</Paragraphs>
  <Slides>15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HY견고딕</vt:lpstr>
      <vt:lpstr>HY울릉도M</vt:lpstr>
      <vt:lpstr>HY중고딕</vt:lpstr>
      <vt:lpstr>HY헤드라인M</vt:lpstr>
      <vt:lpstr>맑은 고딕</vt:lpstr>
      <vt:lpstr>바탕</vt:lpstr>
      <vt:lpstr>한양신명조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686</cp:revision>
  <cp:lastPrinted>2019-08-13T14:32:12Z</cp:lastPrinted>
  <dcterms:created xsi:type="dcterms:W3CDTF">2016-06-16T14:23:26Z</dcterms:created>
  <dcterms:modified xsi:type="dcterms:W3CDTF">2019-08-22T05:52:11Z</dcterms:modified>
</cp:coreProperties>
</file>